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48" r:id="rId5"/>
    <p:sldMasterId id="2147483707" r:id="rId6"/>
  </p:sldMasterIdLst>
  <p:notesMasterIdLst>
    <p:notesMasterId r:id="rId55"/>
  </p:notesMasterIdLst>
  <p:sldIdLst>
    <p:sldId id="258" r:id="rId7"/>
    <p:sldId id="1771" r:id="rId8"/>
    <p:sldId id="1772" r:id="rId9"/>
    <p:sldId id="1724" r:id="rId10"/>
    <p:sldId id="1773" r:id="rId11"/>
    <p:sldId id="1765" r:id="rId12"/>
    <p:sldId id="593" r:id="rId13"/>
    <p:sldId id="1741" r:id="rId14"/>
    <p:sldId id="1742" r:id="rId15"/>
    <p:sldId id="1743" r:id="rId16"/>
    <p:sldId id="669" r:id="rId17"/>
    <p:sldId id="1735" r:id="rId18"/>
    <p:sldId id="1725" r:id="rId19"/>
    <p:sldId id="621" r:id="rId20"/>
    <p:sldId id="622" r:id="rId21"/>
    <p:sldId id="623" r:id="rId22"/>
    <p:sldId id="628" r:id="rId23"/>
    <p:sldId id="581" r:id="rId24"/>
    <p:sldId id="1617" r:id="rId25"/>
    <p:sldId id="1739" r:id="rId26"/>
    <p:sldId id="1740" r:id="rId27"/>
    <p:sldId id="624" r:id="rId28"/>
    <p:sldId id="627" r:id="rId29"/>
    <p:sldId id="1731" r:id="rId30"/>
    <p:sldId id="691" r:id="rId31"/>
    <p:sldId id="1726" r:id="rId32"/>
    <p:sldId id="1775" r:id="rId33"/>
    <p:sldId id="1746" r:id="rId34"/>
    <p:sldId id="1748" r:id="rId35"/>
    <p:sldId id="1749" r:id="rId36"/>
    <p:sldId id="1750" r:id="rId37"/>
    <p:sldId id="1751" r:id="rId38"/>
    <p:sldId id="1752" r:id="rId39"/>
    <p:sldId id="1753" r:id="rId40"/>
    <p:sldId id="1755" r:id="rId41"/>
    <p:sldId id="1754" r:id="rId42"/>
    <p:sldId id="1727" r:id="rId43"/>
    <p:sldId id="1756" r:id="rId44"/>
    <p:sldId id="1757" r:id="rId45"/>
    <p:sldId id="1758" r:id="rId46"/>
    <p:sldId id="1759" r:id="rId47"/>
    <p:sldId id="1760" r:id="rId48"/>
    <p:sldId id="1761" r:id="rId49"/>
    <p:sldId id="1762" r:id="rId50"/>
    <p:sldId id="1763" r:id="rId51"/>
    <p:sldId id="1714" r:id="rId52"/>
    <p:sldId id="1774" r:id="rId53"/>
    <p:sldId id="574" r:id="rId54"/>
  </p:sldIdLst>
  <p:sldSz cx="12192000" cy="6858000"/>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001"/>
    <a:srgbClr val="83B801"/>
    <a:srgbClr val="548235"/>
    <a:srgbClr val="A9D18E"/>
    <a:srgbClr val="1E3744"/>
    <a:srgbClr val="1AAAE5"/>
    <a:srgbClr val="85B9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6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e Kragh" userId="2f14cdbf-136e-4345-9c9d-0f66b658ca1d" providerId="ADAL" clId="{AF1DA0AA-3B52-403F-9A6D-378EECDA113F}"/>
    <pc:docChg chg="custSel delSld modSld">
      <pc:chgData name="Gitte Kragh" userId="2f14cdbf-136e-4345-9c9d-0f66b658ca1d" providerId="ADAL" clId="{AF1DA0AA-3B52-403F-9A6D-378EECDA113F}" dt="2023-12-04T16:27:25.313" v="119" actId="47"/>
      <pc:docMkLst>
        <pc:docMk/>
      </pc:docMkLst>
      <pc:sldChg chg="delSp mod">
        <pc:chgData name="Gitte Kragh" userId="2f14cdbf-136e-4345-9c9d-0f66b658ca1d" providerId="ADAL" clId="{AF1DA0AA-3B52-403F-9A6D-378EECDA113F}" dt="2023-12-04T16:27:14.609" v="118" actId="478"/>
        <pc:sldMkLst>
          <pc:docMk/>
          <pc:sldMk cId="1735705514" sldId="574"/>
        </pc:sldMkLst>
        <pc:spChg chg="del">
          <ac:chgData name="Gitte Kragh" userId="2f14cdbf-136e-4345-9c9d-0f66b658ca1d" providerId="ADAL" clId="{AF1DA0AA-3B52-403F-9A6D-378EECDA113F}" dt="2023-12-04T16:27:12.273" v="117" actId="478"/>
          <ac:spMkLst>
            <pc:docMk/>
            <pc:sldMk cId="1735705514" sldId="574"/>
            <ac:spMk id="4" creationId="{63E92ABE-5148-4324-8E04-D73CFF8F5496}"/>
          </ac:spMkLst>
        </pc:spChg>
        <pc:spChg chg="del">
          <ac:chgData name="Gitte Kragh" userId="2f14cdbf-136e-4345-9c9d-0f66b658ca1d" providerId="ADAL" clId="{AF1DA0AA-3B52-403F-9A6D-378EECDA113F}" dt="2023-12-04T16:27:14.609" v="118" actId="478"/>
          <ac:spMkLst>
            <pc:docMk/>
            <pc:sldMk cId="1735705514" sldId="574"/>
            <ac:spMk id="7" creationId="{DA55491D-1BE9-479A-9895-A37E95660316}"/>
          </ac:spMkLst>
        </pc:spChg>
      </pc:sldChg>
      <pc:sldChg chg="modSp mod">
        <pc:chgData name="Gitte Kragh" userId="2f14cdbf-136e-4345-9c9d-0f66b658ca1d" providerId="ADAL" clId="{AF1DA0AA-3B52-403F-9A6D-378EECDA113F}" dt="2023-12-04T16:26:54.863" v="116" actId="14100"/>
        <pc:sldMkLst>
          <pc:docMk/>
          <pc:sldMk cId="2667463883" sldId="1714"/>
        </pc:sldMkLst>
        <pc:spChg chg="mod">
          <ac:chgData name="Gitte Kragh" userId="2f14cdbf-136e-4345-9c9d-0f66b658ca1d" providerId="ADAL" clId="{AF1DA0AA-3B52-403F-9A6D-378EECDA113F}" dt="2023-12-04T16:26:54.863" v="116" actId="14100"/>
          <ac:spMkLst>
            <pc:docMk/>
            <pc:sldMk cId="2667463883" sldId="1714"/>
            <ac:spMk id="6" creationId="{326900A8-78D2-5491-B03B-3F7D20A649F0}"/>
          </ac:spMkLst>
        </pc:spChg>
      </pc:sldChg>
      <pc:sldChg chg="modSp mod">
        <pc:chgData name="Gitte Kragh" userId="2f14cdbf-136e-4345-9c9d-0f66b658ca1d" providerId="ADAL" clId="{AF1DA0AA-3B52-403F-9A6D-378EECDA113F}" dt="2023-12-04T16:16:58.713" v="0" actId="1076"/>
        <pc:sldMkLst>
          <pc:docMk/>
          <pc:sldMk cId="2181033653" sldId="1724"/>
        </pc:sldMkLst>
        <pc:spChg chg="mod">
          <ac:chgData name="Gitte Kragh" userId="2f14cdbf-136e-4345-9c9d-0f66b658ca1d" providerId="ADAL" clId="{AF1DA0AA-3B52-403F-9A6D-378EECDA113F}" dt="2023-12-04T16:16:58.713" v="0" actId="1076"/>
          <ac:spMkLst>
            <pc:docMk/>
            <pc:sldMk cId="2181033653" sldId="1724"/>
            <ac:spMk id="6" creationId="{6CEAD80C-662C-A0C6-CE30-4E8AD95AE3D3}"/>
          </ac:spMkLst>
        </pc:spChg>
      </pc:sldChg>
      <pc:sldChg chg="modSp mod">
        <pc:chgData name="Gitte Kragh" userId="2f14cdbf-136e-4345-9c9d-0f66b658ca1d" providerId="ADAL" clId="{AF1DA0AA-3B52-403F-9A6D-378EECDA113F}" dt="2023-12-04T16:19:43.433" v="3" actId="1076"/>
        <pc:sldMkLst>
          <pc:docMk/>
          <pc:sldMk cId="794091815" sldId="1726"/>
        </pc:sldMkLst>
        <pc:spChg chg="mod">
          <ac:chgData name="Gitte Kragh" userId="2f14cdbf-136e-4345-9c9d-0f66b658ca1d" providerId="ADAL" clId="{AF1DA0AA-3B52-403F-9A6D-378EECDA113F}" dt="2023-12-04T16:19:43.433" v="3" actId="1076"/>
          <ac:spMkLst>
            <pc:docMk/>
            <pc:sldMk cId="794091815" sldId="1726"/>
            <ac:spMk id="5" creationId="{7C2189B7-679C-1393-B3DD-BC0D16928799}"/>
          </ac:spMkLst>
        </pc:spChg>
      </pc:sldChg>
      <pc:sldChg chg="modSp mod">
        <pc:chgData name="Gitte Kragh" userId="2f14cdbf-136e-4345-9c9d-0f66b658ca1d" providerId="ADAL" clId="{AF1DA0AA-3B52-403F-9A6D-378EECDA113F}" dt="2023-12-04T16:20:50.687" v="4" actId="1076"/>
        <pc:sldMkLst>
          <pc:docMk/>
          <pc:sldMk cId="3986142721" sldId="1727"/>
        </pc:sldMkLst>
        <pc:spChg chg="mod">
          <ac:chgData name="Gitte Kragh" userId="2f14cdbf-136e-4345-9c9d-0f66b658ca1d" providerId="ADAL" clId="{AF1DA0AA-3B52-403F-9A6D-378EECDA113F}" dt="2023-12-04T16:20:50.687" v="4" actId="1076"/>
          <ac:spMkLst>
            <pc:docMk/>
            <pc:sldMk cId="3986142721" sldId="1727"/>
            <ac:spMk id="5" creationId="{7C2189B7-679C-1393-B3DD-BC0D16928799}"/>
          </ac:spMkLst>
        </pc:spChg>
      </pc:sldChg>
      <pc:sldChg chg="delSp mod">
        <pc:chgData name="Gitte Kragh" userId="2f14cdbf-136e-4345-9c9d-0f66b658ca1d" providerId="ADAL" clId="{AF1DA0AA-3B52-403F-9A6D-378EECDA113F}" dt="2023-12-04T16:19:01.695" v="2" actId="478"/>
        <pc:sldMkLst>
          <pc:docMk/>
          <pc:sldMk cId="3057719612" sldId="1740"/>
        </pc:sldMkLst>
        <pc:spChg chg="del">
          <ac:chgData name="Gitte Kragh" userId="2f14cdbf-136e-4345-9c9d-0f66b658ca1d" providerId="ADAL" clId="{AF1DA0AA-3B52-403F-9A6D-378EECDA113F}" dt="2023-12-04T16:19:01.695" v="2" actId="478"/>
          <ac:spMkLst>
            <pc:docMk/>
            <pc:sldMk cId="3057719612" sldId="1740"/>
            <ac:spMk id="3" creationId="{DE568337-50AD-AAE8-7E50-BEEF6A6E1B1E}"/>
          </ac:spMkLst>
        </pc:spChg>
      </pc:sldChg>
      <pc:sldChg chg="modSp mod">
        <pc:chgData name="Gitte Kragh" userId="2f14cdbf-136e-4345-9c9d-0f66b658ca1d" providerId="ADAL" clId="{AF1DA0AA-3B52-403F-9A6D-378EECDA113F}" dt="2023-12-04T16:23:10.392" v="9"/>
        <pc:sldMkLst>
          <pc:docMk/>
          <pc:sldMk cId="1122497932" sldId="1757"/>
        </pc:sldMkLst>
        <pc:spChg chg="mod">
          <ac:chgData name="Gitte Kragh" userId="2f14cdbf-136e-4345-9c9d-0f66b658ca1d" providerId="ADAL" clId="{AF1DA0AA-3B52-403F-9A6D-378EECDA113F}" dt="2023-12-04T16:21:06" v="5" actId="14100"/>
          <ac:spMkLst>
            <pc:docMk/>
            <pc:sldMk cId="1122497932" sldId="1757"/>
            <ac:spMk id="2" creationId="{790386BD-1362-7C7E-DCAE-C9E8C126BF48}"/>
          </ac:spMkLst>
        </pc:spChg>
        <pc:picChg chg="mod">
          <ac:chgData name="Gitte Kragh" userId="2f14cdbf-136e-4345-9c9d-0f66b658ca1d" providerId="ADAL" clId="{AF1DA0AA-3B52-403F-9A6D-378EECDA113F}" dt="2023-12-04T16:23:06.456" v="8"/>
          <ac:picMkLst>
            <pc:docMk/>
            <pc:sldMk cId="1122497932" sldId="1757"/>
            <ac:picMk id="6" creationId="{10999BEB-13F6-97A6-88A3-F2C20B615DD1}"/>
          </ac:picMkLst>
        </pc:picChg>
        <pc:picChg chg="mod">
          <ac:chgData name="Gitte Kragh" userId="2f14cdbf-136e-4345-9c9d-0f66b658ca1d" providerId="ADAL" clId="{AF1DA0AA-3B52-403F-9A6D-378EECDA113F}" dt="2023-12-04T16:23:10.392" v="9"/>
          <ac:picMkLst>
            <pc:docMk/>
            <pc:sldMk cId="1122497932" sldId="1757"/>
            <ac:picMk id="7" creationId="{2C284388-4EAF-B3EC-2FEA-6092536B45BC}"/>
          </ac:picMkLst>
        </pc:picChg>
      </pc:sldChg>
      <pc:sldChg chg="modSp">
        <pc:chgData name="Gitte Kragh" userId="2f14cdbf-136e-4345-9c9d-0f66b658ca1d" providerId="ADAL" clId="{AF1DA0AA-3B52-403F-9A6D-378EECDA113F}" dt="2023-12-04T16:22:20.933" v="7"/>
        <pc:sldMkLst>
          <pc:docMk/>
          <pc:sldMk cId="2552775817" sldId="1758"/>
        </pc:sldMkLst>
        <pc:picChg chg="mod">
          <ac:chgData name="Gitte Kragh" userId="2f14cdbf-136e-4345-9c9d-0f66b658ca1d" providerId="ADAL" clId="{AF1DA0AA-3B52-403F-9A6D-378EECDA113F}" dt="2023-12-04T16:22:20.933" v="7"/>
          <ac:picMkLst>
            <pc:docMk/>
            <pc:sldMk cId="2552775817" sldId="1758"/>
            <ac:picMk id="4" creationId="{A1529CF7-18C5-9FE1-4EBE-EB6EBCE66146}"/>
          </ac:picMkLst>
        </pc:picChg>
      </pc:sldChg>
      <pc:sldChg chg="modSp">
        <pc:chgData name="Gitte Kragh" userId="2f14cdbf-136e-4345-9c9d-0f66b658ca1d" providerId="ADAL" clId="{AF1DA0AA-3B52-403F-9A6D-378EECDA113F}" dt="2023-12-04T16:21:46.872" v="6"/>
        <pc:sldMkLst>
          <pc:docMk/>
          <pc:sldMk cId="276098919" sldId="1759"/>
        </pc:sldMkLst>
        <pc:picChg chg="mod">
          <ac:chgData name="Gitte Kragh" userId="2f14cdbf-136e-4345-9c9d-0f66b658ca1d" providerId="ADAL" clId="{AF1DA0AA-3B52-403F-9A6D-378EECDA113F}" dt="2023-12-04T16:21:46.872" v="6"/>
          <ac:picMkLst>
            <pc:docMk/>
            <pc:sldMk cId="276098919" sldId="1759"/>
            <ac:picMk id="3" creationId="{A05CC699-C543-549D-D40C-6B1D419A0123}"/>
          </ac:picMkLst>
        </pc:picChg>
      </pc:sldChg>
      <pc:sldChg chg="modSp mod">
        <pc:chgData name="Gitte Kragh" userId="2f14cdbf-136e-4345-9c9d-0f66b658ca1d" providerId="ADAL" clId="{AF1DA0AA-3B52-403F-9A6D-378EECDA113F}" dt="2023-12-04T16:24:46.732" v="29" actId="20577"/>
        <pc:sldMkLst>
          <pc:docMk/>
          <pc:sldMk cId="724833979" sldId="1762"/>
        </pc:sldMkLst>
        <pc:spChg chg="mod">
          <ac:chgData name="Gitte Kragh" userId="2f14cdbf-136e-4345-9c9d-0f66b658ca1d" providerId="ADAL" clId="{AF1DA0AA-3B52-403F-9A6D-378EECDA113F}" dt="2023-12-04T16:24:46.732" v="29" actId="20577"/>
          <ac:spMkLst>
            <pc:docMk/>
            <pc:sldMk cId="724833979" sldId="1762"/>
            <ac:spMk id="5" creationId="{FC23DE52-C928-8530-822E-2A9BC38739FE}"/>
          </ac:spMkLst>
        </pc:spChg>
      </pc:sldChg>
      <pc:sldChg chg="modSp mod">
        <pc:chgData name="Gitte Kragh" userId="2f14cdbf-136e-4345-9c9d-0f66b658ca1d" providerId="ADAL" clId="{AF1DA0AA-3B52-403F-9A6D-378EECDA113F}" dt="2023-12-04T16:25:05.851" v="49" actId="20577"/>
        <pc:sldMkLst>
          <pc:docMk/>
          <pc:sldMk cId="3090005821" sldId="1763"/>
        </pc:sldMkLst>
        <pc:spChg chg="mod">
          <ac:chgData name="Gitte Kragh" userId="2f14cdbf-136e-4345-9c9d-0f66b658ca1d" providerId="ADAL" clId="{AF1DA0AA-3B52-403F-9A6D-378EECDA113F}" dt="2023-12-04T16:25:05.851" v="49" actId="20577"/>
          <ac:spMkLst>
            <pc:docMk/>
            <pc:sldMk cId="3090005821" sldId="1763"/>
            <ac:spMk id="5" creationId="{FC23DE52-C928-8530-822E-2A9BC38739FE}"/>
          </ac:spMkLst>
        </pc:spChg>
      </pc:sldChg>
      <pc:sldChg chg="del">
        <pc:chgData name="Gitte Kragh" userId="2f14cdbf-136e-4345-9c9d-0f66b658ca1d" providerId="ADAL" clId="{AF1DA0AA-3B52-403F-9A6D-378EECDA113F}" dt="2023-12-04T16:27:25.313" v="119" actId="47"/>
        <pc:sldMkLst>
          <pc:docMk/>
          <pc:sldMk cId="1404718834" sldId="1767"/>
        </pc:sldMkLst>
      </pc:sldChg>
      <pc:sldChg chg="del">
        <pc:chgData name="Gitte Kragh" userId="2f14cdbf-136e-4345-9c9d-0f66b658ca1d" providerId="ADAL" clId="{AF1DA0AA-3B52-403F-9A6D-378EECDA113F}" dt="2023-12-04T16:27:25.313" v="119" actId="47"/>
        <pc:sldMkLst>
          <pc:docMk/>
          <pc:sldMk cId="858452358" sldId="1768"/>
        </pc:sldMkLst>
      </pc:sldChg>
      <pc:sldChg chg="del">
        <pc:chgData name="Gitte Kragh" userId="2f14cdbf-136e-4345-9c9d-0f66b658ca1d" providerId="ADAL" clId="{AF1DA0AA-3B52-403F-9A6D-378EECDA113F}" dt="2023-12-04T16:27:25.313" v="119" actId="47"/>
        <pc:sldMkLst>
          <pc:docMk/>
          <pc:sldMk cId="3265089274" sldId="1769"/>
        </pc:sldMkLst>
      </pc:sldChg>
      <pc:sldChg chg="del">
        <pc:chgData name="Gitte Kragh" userId="2f14cdbf-136e-4345-9c9d-0f66b658ca1d" providerId="ADAL" clId="{AF1DA0AA-3B52-403F-9A6D-378EECDA113F}" dt="2023-12-04T16:27:25.313" v="119" actId="47"/>
        <pc:sldMkLst>
          <pc:docMk/>
          <pc:sldMk cId="1299943264" sldId="1770"/>
        </pc:sldMkLst>
      </pc:sldChg>
      <pc:sldChg chg="modSp mod">
        <pc:chgData name="Gitte Kragh" userId="2f14cdbf-136e-4345-9c9d-0f66b658ca1d" providerId="ADAL" clId="{AF1DA0AA-3B52-403F-9A6D-378EECDA113F}" dt="2023-12-04T16:26:10.211" v="115" actId="20577"/>
        <pc:sldMkLst>
          <pc:docMk/>
          <pc:sldMk cId="936957817" sldId="1771"/>
        </pc:sldMkLst>
        <pc:spChg chg="mod">
          <ac:chgData name="Gitte Kragh" userId="2f14cdbf-136e-4345-9c9d-0f66b658ca1d" providerId="ADAL" clId="{AF1DA0AA-3B52-403F-9A6D-378EECDA113F}" dt="2023-12-04T16:26:10.211" v="115" actId="20577"/>
          <ac:spMkLst>
            <pc:docMk/>
            <pc:sldMk cId="936957817" sldId="1771"/>
            <ac:spMk id="2" creationId="{00000000-0000-0000-0000-000000000000}"/>
          </ac:spMkLst>
        </pc:spChg>
      </pc:sldChg>
      <pc:sldChg chg="modSp mod">
        <pc:chgData name="Gitte Kragh" userId="2f14cdbf-136e-4345-9c9d-0f66b658ca1d" providerId="ADAL" clId="{AF1DA0AA-3B52-403F-9A6D-378EECDA113F}" dt="2023-12-04T16:17:09.410" v="1" actId="1076"/>
        <pc:sldMkLst>
          <pc:docMk/>
          <pc:sldMk cId="184557352" sldId="1773"/>
        </pc:sldMkLst>
        <pc:spChg chg="mod">
          <ac:chgData name="Gitte Kragh" userId="2f14cdbf-136e-4345-9c9d-0f66b658ca1d" providerId="ADAL" clId="{AF1DA0AA-3B52-403F-9A6D-378EECDA113F}" dt="2023-12-04T16:17:09.410" v="1" actId="1076"/>
          <ac:spMkLst>
            <pc:docMk/>
            <pc:sldMk cId="184557352" sldId="1773"/>
            <ac:spMk id="6" creationId="{6CEAD80C-662C-A0C6-CE30-4E8AD95AE3D3}"/>
          </ac:spMkLst>
        </pc:spChg>
      </pc:sldChg>
    </pc:docChg>
  </pc:docChgLst>
  <pc:docChgLst>
    <pc:chgData name="Gitte Kragh" userId="2f14cdbf-136e-4345-9c9d-0f66b658ca1d" providerId="ADAL" clId="{4B00F188-6EC3-4965-96E2-FA8E9946E725}"/>
    <pc:docChg chg="modSld">
      <pc:chgData name="Gitte Kragh" userId="2f14cdbf-136e-4345-9c9d-0f66b658ca1d" providerId="ADAL" clId="{4B00F188-6EC3-4965-96E2-FA8E9946E725}" dt="2023-12-21T17:38:49.030" v="10" actId="20577"/>
      <pc:docMkLst>
        <pc:docMk/>
      </pc:docMkLst>
      <pc:sldChg chg="modSp mod">
        <pc:chgData name="Gitte Kragh" userId="2f14cdbf-136e-4345-9c9d-0f66b658ca1d" providerId="ADAL" clId="{4B00F188-6EC3-4965-96E2-FA8E9946E725}" dt="2023-12-21T17:38:49.030" v="10" actId="20577"/>
        <pc:sldMkLst>
          <pc:docMk/>
          <pc:sldMk cId="1847781093" sldId="258"/>
        </pc:sldMkLst>
        <pc:spChg chg="mod">
          <ac:chgData name="Gitte Kragh" userId="2f14cdbf-136e-4345-9c9d-0f66b658ca1d" providerId="ADAL" clId="{4B00F188-6EC3-4965-96E2-FA8E9946E725}" dt="2023-12-21T17:38:49.030" v="10" actId="20577"/>
          <ac:spMkLst>
            <pc:docMk/>
            <pc:sldMk cId="1847781093" sldId="258"/>
            <ac:spMk id="5" creationId="{6BCA08A1-C903-479B-884A-D6D2AF99CD55}"/>
          </ac:spMkLst>
        </pc:spChg>
      </pc:sldChg>
      <pc:sldChg chg="modSp mod">
        <pc:chgData name="Gitte Kragh" userId="2f14cdbf-136e-4345-9c9d-0f66b658ca1d" providerId="ADAL" clId="{4B00F188-6EC3-4965-96E2-FA8E9946E725}" dt="2023-12-21T10:39:02.602" v="5" actId="20577"/>
        <pc:sldMkLst>
          <pc:docMk/>
          <pc:sldMk cId="936957817" sldId="1771"/>
        </pc:sldMkLst>
        <pc:spChg chg="mod">
          <ac:chgData name="Gitte Kragh" userId="2f14cdbf-136e-4345-9c9d-0f66b658ca1d" providerId="ADAL" clId="{4B00F188-6EC3-4965-96E2-FA8E9946E725}" dt="2023-12-21T10:39:02.602" v="5" actId="20577"/>
          <ac:spMkLst>
            <pc:docMk/>
            <pc:sldMk cId="936957817" sldId="1771"/>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7027DA-2CF3-458B-A3AC-EF59943FD7B2}" type="doc">
      <dgm:prSet loTypeId="urn:microsoft.com/office/officeart/2005/8/layout/radial6" loCatId="cycle" qsTypeId="urn:microsoft.com/office/officeart/2005/8/quickstyle/3d3" qsCatId="3D" csTypeId="urn:microsoft.com/office/officeart/2005/8/colors/accent1_2" csCatId="accent1" phldr="1"/>
      <dgm:spPr/>
      <dgm:t>
        <a:bodyPr/>
        <a:lstStyle/>
        <a:p>
          <a:endParaRPr lang="da-DK"/>
        </a:p>
      </dgm:t>
    </dgm:pt>
    <dgm:pt modelId="{E6B4BBFD-3FCB-4A41-8966-ECE22B81B401}">
      <dgm:prSet phldrT="[Text]"/>
      <dgm:spPr/>
      <dgm:t>
        <a:bodyPr/>
        <a:lstStyle/>
        <a:p>
          <a:r>
            <a:rPr lang="en-US"/>
            <a:t>Citizen Science</a:t>
          </a:r>
          <a:endParaRPr lang="da-DK"/>
        </a:p>
      </dgm:t>
    </dgm:pt>
    <dgm:pt modelId="{89CA756A-C0A1-4F77-986F-19A2090D12E6}" type="parTrans" cxnId="{0DC2829E-96E0-41A5-8F76-4992FCA62A0B}">
      <dgm:prSet/>
      <dgm:spPr/>
      <dgm:t>
        <a:bodyPr/>
        <a:lstStyle/>
        <a:p>
          <a:endParaRPr lang="da-DK"/>
        </a:p>
      </dgm:t>
    </dgm:pt>
    <dgm:pt modelId="{88BF2AD4-1A89-40DB-9039-C0716FD7D567}" type="sibTrans" cxnId="{0DC2829E-96E0-41A5-8F76-4992FCA62A0B}">
      <dgm:prSet/>
      <dgm:spPr/>
      <dgm:t>
        <a:bodyPr/>
        <a:lstStyle/>
        <a:p>
          <a:endParaRPr lang="da-DK"/>
        </a:p>
      </dgm:t>
    </dgm:pt>
    <dgm:pt modelId="{E04ED07E-B361-4596-B0A7-2B16A31BAC1F}">
      <dgm:prSet phldrT="[Text]" custT="1"/>
      <dgm:spPr/>
      <dgm:t>
        <a:bodyPr/>
        <a:lstStyle/>
        <a:p>
          <a:r>
            <a:rPr lang="en-US" sz="1600"/>
            <a:t>Reliable data (Methods)</a:t>
          </a:r>
          <a:endParaRPr lang="da-DK" sz="1600"/>
        </a:p>
      </dgm:t>
    </dgm:pt>
    <dgm:pt modelId="{B4867BAB-2950-4CBB-9DA7-C85CB0C22F39}" type="parTrans" cxnId="{F6623461-11A8-4BDE-BA36-63F9B1FE8D48}">
      <dgm:prSet/>
      <dgm:spPr/>
      <dgm:t>
        <a:bodyPr/>
        <a:lstStyle/>
        <a:p>
          <a:endParaRPr lang="da-DK"/>
        </a:p>
      </dgm:t>
    </dgm:pt>
    <dgm:pt modelId="{E13E8652-412A-4ADA-8FA6-29F42DA81DEB}" type="sibTrans" cxnId="{F6623461-11A8-4BDE-BA36-63F9B1FE8D48}">
      <dgm:prSet/>
      <dgm:spPr/>
      <dgm:t>
        <a:bodyPr/>
        <a:lstStyle/>
        <a:p>
          <a:endParaRPr lang="da-DK"/>
        </a:p>
      </dgm:t>
    </dgm:pt>
    <dgm:pt modelId="{A4CFD1FA-CCBF-42F1-82F8-3D3F49E3F1BE}">
      <dgm:prSet phldrT="[Text]" custT="1"/>
      <dgm:spPr/>
      <dgm:t>
        <a:bodyPr/>
        <a:lstStyle/>
        <a:p>
          <a:r>
            <a:rPr lang="en-US" sz="1600"/>
            <a:t>Engage-</a:t>
          </a:r>
          <a:r>
            <a:rPr lang="en-US" sz="1600" err="1"/>
            <a:t>ment</a:t>
          </a:r>
          <a:r>
            <a:rPr lang="en-US" sz="1600"/>
            <a:t> of the public (Methods)</a:t>
          </a:r>
          <a:endParaRPr lang="da-DK" sz="1600"/>
        </a:p>
      </dgm:t>
    </dgm:pt>
    <dgm:pt modelId="{1E7F7A84-304A-4051-9022-F6AD1D5BDECB}" type="parTrans" cxnId="{A0269E50-4672-4A60-871C-71208C48B22A}">
      <dgm:prSet/>
      <dgm:spPr/>
      <dgm:t>
        <a:bodyPr/>
        <a:lstStyle/>
        <a:p>
          <a:endParaRPr lang="da-DK"/>
        </a:p>
      </dgm:t>
    </dgm:pt>
    <dgm:pt modelId="{90F1391F-C35E-4742-BE1C-B96EE8D4524F}" type="sibTrans" cxnId="{A0269E50-4672-4A60-871C-71208C48B22A}">
      <dgm:prSet/>
      <dgm:spPr/>
      <dgm:t>
        <a:bodyPr/>
        <a:lstStyle/>
        <a:p>
          <a:endParaRPr lang="da-DK"/>
        </a:p>
      </dgm:t>
    </dgm:pt>
    <dgm:pt modelId="{827E9511-342F-40D7-B44F-C2BD5F95C8A8}">
      <dgm:prSet phldrT="[Text]" custT="1"/>
      <dgm:spPr/>
      <dgm:t>
        <a:bodyPr/>
        <a:lstStyle/>
        <a:p>
          <a:r>
            <a:rPr lang="en-US" sz="1600"/>
            <a:t>Good </a:t>
          </a:r>
          <a:r>
            <a:rPr lang="en-US" sz="1600" err="1"/>
            <a:t>communi</a:t>
          </a:r>
          <a:r>
            <a:rPr lang="en-US" sz="1600"/>
            <a:t>-cation / </a:t>
          </a:r>
          <a:r>
            <a:rPr lang="en-US" sz="1600" err="1"/>
            <a:t>communi</a:t>
          </a:r>
          <a:r>
            <a:rPr lang="en-US" sz="1600"/>
            <a:t>-ty </a:t>
          </a:r>
          <a:r>
            <a:rPr lang="en-US" sz="1600" err="1"/>
            <a:t>mng</a:t>
          </a:r>
          <a:endParaRPr lang="da-DK" sz="1600"/>
        </a:p>
      </dgm:t>
    </dgm:pt>
    <dgm:pt modelId="{A7F1E884-6568-40F4-872D-335EF8C2E760}" type="parTrans" cxnId="{15DBFD7F-9591-4857-8A55-F0D8511EDE45}">
      <dgm:prSet/>
      <dgm:spPr/>
      <dgm:t>
        <a:bodyPr/>
        <a:lstStyle/>
        <a:p>
          <a:endParaRPr lang="da-DK"/>
        </a:p>
      </dgm:t>
    </dgm:pt>
    <dgm:pt modelId="{50A85C31-8192-43D3-8085-73013A6E4E26}" type="sibTrans" cxnId="{15DBFD7F-9591-4857-8A55-F0D8511EDE45}">
      <dgm:prSet/>
      <dgm:spPr/>
      <dgm:t>
        <a:bodyPr/>
        <a:lstStyle/>
        <a:p>
          <a:endParaRPr lang="da-DK"/>
        </a:p>
      </dgm:t>
    </dgm:pt>
    <dgm:pt modelId="{CA512DA3-55CA-4C6B-A0D5-E14E9FEFC4E4}">
      <dgm:prSet phldrT="[Text]" custT="1"/>
      <dgm:spPr/>
      <dgm:t>
        <a:bodyPr/>
        <a:lstStyle/>
        <a:p>
          <a:r>
            <a:rPr lang="en-US" sz="1600" err="1"/>
            <a:t>Contribu-tion</a:t>
          </a:r>
          <a:r>
            <a:rPr lang="en-US" sz="1600"/>
            <a:t> to science</a:t>
          </a:r>
          <a:endParaRPr lang="da-DK" sz="1600"/>
        </a:p>
      </dgm:t>
    </dgm:pt>
    <dgm:pt modelId="{EB50F0C9-C064-45B3-84ED-94BADA7DE7A8}" type="parTrans" cxnId="{F4E48A58-B540-4F06-A7CC-C13CEA9A0710}">
      <dgm:prSet/>
      <dgm:spPr/>
      <dgm:t>
        <a:bodyPr/>
        <a:lstStyle/>
        <a:p>
          <a:endParaRPr lang="da-DK"/>
        </a:p>
      </dgm:t>
    </dgm:pt>
    <dgm:pt modelId="{715CAF9C-0C01-4145-A4AF-FA7F36ADD869}" type="sibTrans" cxnId="{F4E48A58-B540-4F06-A7CC-C13CEA9A0710}">
      <dgm:prSet/>
      <dgm:spPr/>
      <dgm:t>
        <a:bodyPr/>
        <a:lstStyle/>
        <a:p>
          <a:endParaRPr lang="da-DK"/>
        </a:p>
      </dgm:t>
    </dgm:pt>
    <dgm:pt modelId="{23DFD70A-FC38-4F61-81F5-2FE606288413}">
      <dgm:prSet phldrT="[Text]" custT="1"/>
      <dgm:spPr/>
      <dgm:t>
        <a:bodyPr/>
        <a:lstStyle/>
        <a:p>
          <a:r>
            <a:rPr lang="en-US" sz="1600"/>
            <a:t>Clear goals (Research question)</a:t>
          </a:r>
          <a:endParaRPr lang="da-DK" sz="1600"/>
        </a:p>
      </dgm:t>
    </dgm:pt>
    <dgm:pt modelId="{72BACAD6-7443-499F-B0E7-00E0F17EBEF0}" type="parTrans" cxnId="{3D977ABF-2691-403E-A873-A687E3036C94}">
      <dgm:prSet/>
      <dgm:spPr/>
      <dgm:t>
        <a:bodyPr/>
        <a:lstStyle/>
        <a:p>
          <a:endParaRPr lang="da-DK"/>
        </a:p>
      </dgm:t>
    </dgm:pt>
    <dgm:pt modelId="{2299D4CC-25B2-425A-A577-0196567DDA61}" type="sibTrans" cxnId="{3D977ABF-2691-403E-A873-A687E3036C94}">
      <dgm:prSet/>
      <dgm:spPr/>
      <dgm:t>
        <a:bodyPr/>
        <a:lstStyle/>
        <a:p>
          <a:endParaRPr lang="da-DK"/>
        </a:p>
      </dgm:t>
    </dgm:pt>
    <dgm:pt modelId="{98939C33-B650-4644-ABFF-FC6DBC6F09F9}" type="pres">
      <dgm:prSet presAssocID="{457027DA-2CF3-458B-A3AC-EF59943FD7B2}" presName="Name0" presStyleCnt="0">
        <dgm:presLayoutVars>
          <dgm:chMax val="1"/>
          <dgm:dir/>
          <dgm:animLvl val="ctr"/>
          <dgm:resizeHandles val="exact"/>
        </dgm:presLayoutVars>
      </dgm:prSet>
      <dgm:spPr/>
    </dgm:pt>
    <dgm:pt modelId="{87A0528B-6B6C-42C7-9BD6-DAEA6FC91CD0}" type="pres">
      <dgm:prSet presAssocID="{E6B4BBFD-3FCB-4A41-8966-ECE22B81B401}" presName="centerShape" presStyleLbl="node0" presStyleIdx="0" presStyleCnt="1"/>
      <dgm:spPr/>
    </dgm:pt>
    <dgm:pt modelId="{52E2EBD5-F1BE-437F-8CAE-2661E7030382}" type="pres">
      <dgm:prSet presAssocID="{23DFD70A-FC38-4F61-81F5-2FE606288413}" presName="node" presStyleLbl="node1" presStyleIdx="0" presStyleCnt="5">
        <dgm:presLayoutVars>
          <dgm:bulletEnabled val="1"/>
        </dgm:presLayoutVars>
      </dgm:prSet>
      <dgm:spPr/>
    </dgm:pt>
    <dgm:pt modelId="{FA420FD6-A061-48E3-8A60-151D589A73C8}" type="pres">
      <dgm:prSet presAssocID="{23DFD70A-FC38-4F61-81F5-2FE606288413}" presName="dummy" presStyleCnt="0"/>
      <dgm:spPr/>
    </dgm:pt>
    <dgm:pt modelId="{B96D25F1-60F7-4066-B9B3-FECB008AE492}" type="pres">
      <dgm:prSet presAssocID="{2299D4CC-25B2-425A-A577-0196567DDA61}" presName="sibTrans" presStyleLbl="sibTrans2D1" presStyleIdx="0" presStyleCnt="5"/>
      <dgm:spPr/>
    </dgm:pt>
    <dgm:pt modelId="{F72E89B9-70D6-4EF9-8A11-C345D85430AF}" type="pres">
      <dgm:prSet presAssocID="{E04ED07E-B361-4596-B0A7-2B16A31BAC1F}" presName="node" presStyleLbl="node1" presStyleIdx="1" presStyleCnt="5">
        <dgm:presLayoutVars>
          <dgm:bulletEnabled val="1"/>
        </dgm:presLayoutVars>
      </dgm:prSet>
      <dgm:spPr/>
    </dgm:pt>
    <dgm:pt modelId="{066AAB20-1CA1-4A50-A563-462D57F2EACA}" type="pres">
      <dgm:prSet presAssocID="{E04ED07E-B361-4596-B0A7-2B16A31BAC1F}" presName="dummy" presStyleCnt="0"/>
      <dgm:spPr/>
    </dgm:pt>
    <dgm:pt modelId="{29DA1D33-E6C6-428F-8DC5-9271F44BC861}" type="pres">
      <dgm:prSet presAssocID="{E13E8652-412A-4ADA-8FA6-29F42DA81DEB}" presName="sibTrans" presStyleLbl="sibTrans2D1" presStyleIdx="1" presStyleCnt="5"/>
      <dgm:spPr/>
    </dgm:pt>
    <dgm:pt modelId="{E1348437-ED37-4552-9BE6-7FCCD383AF16}" type="pres">
      <dgm:prSet presAssocID="{A4CFD1FA-CCBF-42F1-82F8-3D3F49E3F1BE}" presName="node" presStyleLbl="node1" presStyleIdx="2" presStyleCnt="5">
        <dgm:presLayoutVars>
          <dgm:bulletEnabled val="1"/>
        </dgm:presLayoutVars>
      </dgm:prSet>
      <dgm:spPr/>
    </dgm:pt>
    <dgm:pt modelId="{6AC8D7E2-340E-437C-89EB-DF0D25A15375}" type="pres">
      <dgm:prSet presAssocID="{A4CFD1FA-CCBF-42F1-82F8-3D3F49E3F1BE}" presName="dummy" presStyleCnt="0"/>
      <dgm:spPr/>
    </dgm:pt>
    <dgm:pt modelId="{898863A6-DEFA-452C-BA6C-64CEB2B4C759}" type="pres">
      <dgm:prSet presAssocID="{90F1391F-C35E-4742-BE1C-B96EE8D4524F}" presName="sibTrans" presStyleLbl="sibTrans2D1" presStyleIdx="2" presStyleCnt="5"/>
      <dgm:spPr/>
    </dgm:pt>
    <dgm:pt modelId="{CD4C54BF-B49B-496A-8EFF-CD2A84231E4E}" type="pres">
      <dgm:prSet presAssocID="{827E9511-342F-40D7-B44F-C2BD5F95C8A8}" presName="node" presStyleLbl="node1" presStyleIdx="3" presStyleCnt="5">
        <dgm:presLayoutVars>
          <dgm:bulletEnabled val="1"/>
        </dgm:presLayoutVars>
      </dgm:prSet>
      <dgm:spPr/>
    </dgm:pt>
    <dgm:pt modelId="{EA1653B5-F02B-45E1-AA54-6CB9BD212E74}" type="pres">
      <dgm:prSet presAssocID="{827E9511-342F-40D7-B44F-C2BD5F95C8A8}" presName="dummy" presStyleCnt="0"/>
      <dgm:spPr/>
    </dgm:pt>
    <dgm:pt modelId="{226ED8F8-E5D9-4417-8112-9842EC0A10C0}" type="pres">
      <dgm:prSet presAssocID="{50A85C31-8192-43D3-8085-73013A6E4E26}" presName="sibTrans" presStyleLbl="sibTrans2D1" presStyleIdx="3" presStyleCnt="5"/>
      <dgm:spPr/>
    </dgm:pt>
    <dgm:pt modelId="{8201E978-225E-4040-86C9-9705A033FFD6}" type="pres">
      <dgm:prSet presAssocID="{CA512DA3-55CA-4C6B-A0D5-E14E9FEFC4E4}" presName="node" presStyleLbl="node1" presStyleIdx="4" presStyleCnt="5">
        <dgm:presLayoutVars>
          <dgm:bulletEnabled val="1"/>
        </dgm:presLayoutVars>
      </dgm:prSet>
      <dgm:spPr/>
    </dgm:pt>
    <dgm:pt modelId="{3B4FD5A3-5D29-4E9B-8CB8-4E462B8EEA5D}" type="pres">
      <dgm:prSet presAssocID="{CA512DA3-55CA-4C6B-A0D5-E14E9FEFC4E4}" presName="dummy" presStyleCnt="0"/>
      <dgm:spPr/>
    </dgm:pt>
    <dgm:pt modelId="{88BD3A1B-F05E-4064-9B52-20C466226914}" type="pres">
      <dgm:prSet presAssocID="{715CAF9C-0C01-4145-A4AF-FA7F36ADD869}" presName="sibTrans" presStyleLbl="sibTrans2D1" presStyleIdx="4" presStyleCnt="5"/>
      <dgm:spPr/>
    </dgm:pt>
  </dgm:ptLst>
  <dgm:cxnLst>
    <dgm:cxn modelId="{1C072815-1D85-45F3-A81D-C7A5495DCD7B}" type="presOf" srcId="{90F1391F-C35E-4742-BE1C-B96EE8D4524F}" destId="{898863A6-DEFA-452C-BA6C-64CEB2B4C759}" srcOrd="0" destOrd="0" presId="urn:microsoft.com/office/officeart/2005/8/layout/radial6"/>
    <dgm:cxn modelId="{F997EF38-F9C0-422F-B485-01FE5887C131}" type="presOf" srcId="{23DFD70A-FC38-4F61-81F5-2FE606288413}" destId="{52E2EBD5-F1BE-437F-8CAE-2661E7030382}" srcOrd="0" destOrd="0" presId="urn:microsoft.com/office/officeart/2005/8/layout/radial6"/>
    <dgm:cxn modelId="{9549B63F-6DDD-416E-A613-634CDF11C996}" type="presOf" srcId="{827E9511-342F-40D7-B44F-C2BD5F95C8A8}" destId="{CD4C54BF-B49B-496A-8EFF-CD2A84231E4E}" srcOrd="0" destOrd="0" presId="urn:microsoft.com/office/officeart/2005/8/layout/radial6"/>
    <dgm:cxn modelId="{F6623461-11A8-4BDE-BA36-63F9B1FE8D48}" srcId="{E6B4BBFD-3FCB-4A41-8966-ECE22B81B401}" destId="{E04ED07E-B361-4596-B0A7-2B16A31BAC1F}" srcOrd="1" destOrd="0" parTransId="{B4867BAB-2950-4CBB-9DA7-C85CB0C22F39}" sibTransId="{E13E8652-412A-4ADA-8FA6-29F42DA81DEB}"/>
    <dgm:cxn modelId="{3B5AB26E-6CC9-490D-B3F9-BC2C795FFABA}" type="presOf" srcId="{457027DA-2CF3-458B-A3AC-EF59943FD7B2}" destId="{98939C33-B650-4644-ABFF-FC6DBC6F09F9}" srcOrd="0" destOrd="0" presId="urn:microsoft.com/office/officeart/2005/8/layout/radial6"/>
    <dgm:cxn modelId="{AB20CF6F-62E8-441A-8639-955D36B5D573}" type="presOf" srcId="{2299D4CC-25B2-425A-A577-0196567DDA61}" destId="{B96D25F1-60F7-4066-B9B3-FECB008AE492}" srcOrd="0" destOrd="0" presId="urn:microsoft.com/office/officeart/2005/8/layout/radial6"/>
    <dgm:cxn modelId="{A0269E50-4672-4A60-871C-71208C48B22A}" srcId="{E6B4BBFD-3FCB-4A41-8966-ECE22B81B401}" destId="{A4CFD1FA-CCBF-42F1-82F8-3D3F49E3F1BE}" srcOrd="2" destOrd="0" parTransId="{1E7F7A84-304A-4051-9022-F6AD1D5BDECB}" sibTransId="{90F1391F-C35E-4742-BE1C-B96EE8D4524F}"/>
    <dgm:cxn modelId="{9EE8D374-9C41-4FA7-8AA8-46490B9CDD7A}" type="presOf" srcId="{E13E8652-412A-4ADA-8FA6-29F42DA81DEB}" destId="{29DA1D33-E6C6-428F-8DC5-9271F44BC861}" srcOrd="0" destOrd="0" presId="urn:microsoft.com/office/officeart/2005/8/layout/radial6"/>
    <dgm:cxn modelId="{F4E48A58-B540-4F06-A7CC-C13CEA9A0710}" srcId="{E6B4BBFD-3FCB-4A41-8966-ECE22B81B401}" destId="{CA512DA3-55CA-4C6B-A0D5-E14E9FEFC4E4}" srcOrd="4" destOrd="0" parTransId="{EB50F0C9-C064-45B3-84ED-94BADA7DE7A8}" sibTransId="{715CAF9C-0C01-4145-A4AF-FA7F36ADD869}"/>
    <dgm:cxn modelId="{2E21E77F-C8AC-4727-A841-4C50F870E008}" type="presOf" srcId="{CA512DA3-55CA-4C6B-A0D5-E14E9FEFC4E4}" destId="{8201E978-225E-4040-86C9-9705A033FFD6}" srcOrd="0" destOrd="0" presId="urn:microsoft.com/office/officeart/2005/8/layout/radial6"/>
    <dgm:cxn modelId="{15DBFD7F-9591-4857-8A55-F0D8511EDE45}" srcId="{E6B4BBFD-3FCB-4A41-8966-ECE22B81B401}" destId="{827E9511-342F-40D7-B44F-C2BD5F95C8A8}" srcOrd="3" destOrd="0" parTransId="{A7F1E884-6568-40F4-872D-335EF8C2E760}" sibTransId="{50A85C31-8192-43D3-8085-73013A6E4E26}"/>
    <dgm:cxn modelId="{0DC2829E-96E0-41A5-8F76-4992FCA62A0B}" srcId="{457027DA-2CF3-458B-A3AC-EF59943FD7B2}" destId="{E6B4BBFD-3FCB-4A41-8966-ECE22B81B401}" srcOrd="0" destOrd="0" parTransId="{89CA756A-C0A1-4F77-986F-19A2090D12E6}" sibTransId="{88BF2AD4-1A89-40DB-9039-C0716FD7D567}"/>
    <dgm:cxn modelId="{758D22A9-931A-4FA5-A8B1-D51E05D9FEF7}" type="presOf" srcId="{50A85C31-8192-43D3-8085-73013A6E4E26}" destId="{226ED8F8-E5D9-4417-8112-9842EC0A10C0}" srcOrd="0" destOrd="0" presId="urn:microsoft.com/office/officeart/2005/8/layout/radial6"/>
    <dgm:cxn modelId="{8CC4C4AF-FB1E-4F0B-9563-20D568EDAA0F}" type="presOf" srcId="{E6B4BBFD-3FCB-4A41-8966-ECE22B81B401}" destId="{87A0528B-6B6C-42C7-9BD6-DAEA6FC91CD0}" srcOrd="0" destOrd="0" presId="urn:microsoft.com/office/officeart/2005/8/layout/radial6"/>
    <dgm:cxn modelId="{3D977ABF-2691-403E-A873-A687E3036C94}" srcId="{E6B4BBFD-3FCB-4A41-8966-ECE22B81B401}" destId="{23DFD70A-FC38-4F61-81F5-2FE606288413}" srcOrd="0" destOrd="0" parTransId="{72BACAD6-7443-499F-B0E7-00E0F17EBEF0}" sibTransId="{2299D4CC-25B2-425A-A577-0196567DDA61}"/>
    <dgm:cxn modelId="{FB2E17D4-2F2F-494A-8C93-6724F608684A}" type="presOf" srcId="{E04ED07E-B361-4596-B0A7-2B16A31BAC1F}" destId="{F72E89B9-70D6-4EF9-8A11-C345D85430AF}" srcOrd="0" destOrd="0" presId="urn:microsoft.com/office/officeart/2005/8/layout/radial6"/>
    <dgm:cxn modelId="{0D9267E5-E96E-4B48-9DA2-1B5050CA0A54}" type="presOf" srcId="{A4CFD1FA-CCBF-42F1-82F8-3D3F49E3F1BE}" destId="{E1348437-ED37-4552-9BE6-7FCCD383AF16}" srcOrd="0" destOrd="0" presId="urn:microsoft.com/office/officeart/2005/8/layout/radial6"/>
    <dgm:cxn modelId="{6B58D7F5-F813-4B74-B69C-61584ABC6E4E}" type="presOf" srcId="{715CAF9C-0C01-4145-A4AF-FA7F36ADD869}" destId="{88BD3A1B-F05E-4064-9B52-20C466226914}" srcOrd="0" destOrd="0" presId="urn:microsoft.com/office/officeart/2005/8/layout/radial6"/>
    <dgm:cxn modelId="{143BE7B7-4FDF-412B-BAF8-E950EB4DA936}" type="presParOf" srcId="{98939C33-B650-4644-ABFF-FC6DBC6F09F9}" destId="{87A0528B-6B6C-42C7-9BD6-DAEA6FC91CD0}" srcOrd="0" destOrd="0" presId="urn:microsoft.com/office/officeart/2005/8/layout/radial6"/>
    <dgm:cxn modelId="{F24DDE8D-5BBE-44F0-955D-3C86B59FC2B1}" type="presParOf" srcId="{98939C33-B650-4644-ABFF-FC6DBC6F09F9}" destId="{52E2EBD5-F1BE-437F-8CAE-2661E7030382}" srcOrd="1" destOrd="0" presId="urn:microsoft.com/office/officeart/2005/8/layout/radial6"/>
    <dgm:cxn modelId="{0BC2B521-67D3-4FB3-BD3C-C452C822D79F}" type="presParOf" srcId="{98939C33-B650-4644-ABFF-FC6DBC6F09F9}" destId="{FA420FD6-A061-48E3-8A60-151D589A73C8}" srcOrd="2" destOrd="0" presId="urn:microsoft.com/office/officeart/2005/8/layout/radial6"/>
    <dgm:cxn modelId="{4730F8BE-D143-4373-A7C2-CD136637E984}" type="presParOf" srcId="{98939C33-B650-4644-ABFF-FC6DBC6F09F9}" destId="{B96D25F1-60F7-4066-B9B3-FECB008AE492}" srcOrd="3" destOrd="0" presId="urn:microsoft.com/office/officeart/2005/8/layout/radial6"/>
    <dgm:cxn modelId="{06F2F750-57F7-4C99-AFCE-706F8C797333}" type="presParOf" srcId="{98939C33-B650-4644-ABFF-FC6DBC6F09F9}" destId="{F72E89B9-70D6-4EF9-8A11-C345D85430AF}" srcOrd="4" destOrd="0" presId="urn:microsoft.com/office/officeart/2005/8/layout/radial6"/>
    <dgm:cxn modelId="{97601161-B65B-40D9-8A9E-8AD197AE3E22}" type="presParOf" srcId="{98939C33-B650-4644-ABFF-FC6DBC6F09F9}" destId="{066AAB20-1CA1-4A50-A563-462D57F2EACA}" srcOrd="5" destOrd="0" presId="urn:microsoft.com/office/officeart/2005/8/layout/radial6"/>
    <dgm:cxn modelId="{97B188DB-6235-419D-B99C-03657347A024}" type="presParOf" srcId="{98939C33-B650-4644-ABFF-FC6DBC6F09F9}" destId="{29DA1D33-E6C6-428F-8DC5-9271F44BC861}" srcOrd="6" destOrd="0" presId="urn:microsoft.com/office/officeart/2005/8/layout/radial6"/>
    <dgm:cxn modelId="{4BA532EE-D8D7-4AEF-8BFC-A5ECA4F9B399}" type="presParOf" srcId="{98939C33-B650-4644-ABFF-FC6DBC6F09F9}" destId="{E1348437-ED37-4552-9BE6-7FCCD383AF16}" srcOrd="7" destOrd="0" presId="urn:microsoft.com/office/officeart/2005/8/layout/radial6"/>
    <dgm:cxn modelId="{38BAFB9C-C280-4C79-8E16-955D5E75593F}" type="presParOf" srcId="{98939C33-B650-4644-ABFF-FC6DBC6F09F9}" destId="{6AC8D7E2-340E-437C-89EB-DF0D25A15375}" srcOrd="8" destOrd="0" presId="urn:microsoft.com/office/officeart/2005/8/layout/radial6"/>
    <dgm:cxn modelId="{E1F44EBC-B05D-455D-A322-FD26116D2A17}" type="presParOf" srcId="{98939C33-B650-4644-ABFF-FC6DBC6F09F9}" destId="{898863A6-DEFA-452C-BA6C-64CEB2B4C759}" srcOrd="9" destOrd="0" presId="urn:microsoft.com/office/officeart/2005/8/layout/radial6"/>
    <dgm:cxn modelId="{2E68BDAB-CAB1-44AC-BF73-ED5E587F80C8}" type="presParOf" srcId="{98939C33-B650-4644-ABFF-FC6DBC6F09F9}" destId="{CD4C54BF-B49B-496A-8EFF-CD2A84231E4E}" srcOrd="10" destOrd="0" presId="urn:microsoft.com/office/officeart/2005/8/layout/radial6"/>
    <dgm:cxn modelId="{899A1191-5D2D-4FBA-9267-65D984BAC9DF}" type="presParOf" srcId="{98939C33-B650-4644-ABFF-FC6DBC6F09F9}" destId="{EA1653B5-F02B-45E1-AA54-6CB9BD212E74}" srcOrd="11" destOrd="0" presId="urn:microsoft.com/office/officeart/2005/8/layout/radial6"/>
    <dgm:cxn modelId="{807337B4-7691-44BF-99C2-147FA86BA4BB}" type="presParOf" srcId="{98939C33-B650-4644-ABFF-FC6DBC6F09F9}" destId="{226ED8F8-E5D9-4417-8112-9842EC0A10C0}" srcOrd="12" destOrd="0" presId="urn:microsoft.com/office/officeart/2005/8/layout/radial6"/>
    <dgm:cxn modelId="{966294B4-0993-4AC9-91DC-0BA4AEB8FF34}" type="presParOf" srcId="{98939C33-B650-4644-ABFF-FC6DBC6F09F9}" destId="{8201E978-225E-4040-86C9-9705A033FFD6}" srcOrd="13" destOrd="0" presId="urn:microsoft.com/office/officeart/2005/8/layout/radial6"/>
    <dgm:cxn modelId="{A50422FA-5B96-4066-9E0F-BB34EAF33494}" type="presParOf" srcId="{98939C33-B650-4644-ABFF-FC6DBC6F09F9}" destId="{3B4FD5A3-5D29-4E9B-8CB8-4E462B8EEA5D}" srcOrd="14" destOrd="0" presId="urn:microsoft.com/office/officeart/2005/8/layout/radial6"/>
    <dgm:cxn modelId="{F6C4FB0B-3939-43EB-89CB-9179F20B78B0}" type="presParOf" srcId="{98939C33-B650-4644-ABFF-FC6DBC6F09F9}" destId="{88BD3A1B-F05E-4064-9B52-20C466226914}"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D3A1B-F05E-4064-9B52-20C466226914}">
      <dsp:nvSpPr>
        <dsp:cNvPr id="0" name=""/>
        <dsp:cNvSpPr/>
      </dsp:nvSpPr>
      <dsp:spPr>
        <a:xfrm>
          <a:off x="2119597" y="791420"/>
          <a:ext cx="5274454" cy="5274454"/>
        </a:xfrm>
        <a:prstGeom prst="blockArc">
          <a:avLst>
            <a:gd name="adj1" fmla="val 11880000"/>
            <a:gd name="adj2" fmla="val 1620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26ED8F8-E5D9-4417-8112-9842EC0A10C0}">
      <dsp:nvSpPr>
        <dsp:cNvPr id="0" name=""/>
        <dsp:cNvSpPr/>
      </dsp:nvSpPr>
      <dsp:spPr>
        <a:xfrm>
          <a:off x="2119597" y="791420"/>
          <a:ext cx="5274454" cy="5274454"/>
        </a:xfrm>
        <a:prstGeom prst="blockArc">
          <a:avLst>
            <a:gd name="adj1" fmla="val 7560000"/>
            <a:gd name="adj2" fmla="val 1188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98863A6-DEFA-452C-BA6C-64CEB2B4C759}">
      <dsp:nvSpPr>
        <dsp:cNvPr id="0" name=""/>
        <dsp:cNvSpPr/>
      </dsp:nvSpPr>
      <dsp:spPr>
        <a:xfrm>
          <a:off x="2119597" y="791420"/>
          <a:ext cx="5274454" cy="5274454"/>
        </a:xfrm>
        <a:prstGeom prst="blockArc">
          <a:avLst>
            <a:gd name="adj1" fmla="val 3240000"/>
            <a:gd name="adj2" fmla="val 756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9DA1D33-E6C6-428F-8DC5-9271F44BC861}">
      <dsp:nvSpPr>
        <dsp:cNvPr id="0" name=""/>
        <dsp:cNvSpPr/>
      </dsp:nvSpPr>
      <dsp:spPr>
        <a:xfrm>
          <a:off x="2119597" y="791420"/>
          <a:ext cx="5274454" cy="5274454"/>
        </a:xfrm>
        <a:prstGeom prst="blockArc">
          <a:avLst>
            <a:gd name="adj1" fmla="val 20520000"/>
            <a:gd name="adj2" fmla="val 324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96D25F1-60F7-4066-B9B3-FECB008AE492}">
      <dsp:nvSpPr>
        <dsp:cNvPr id="0" name=""/>
        <dsp:cNvSpPr/>
      </dsp:nvSpPr>
      <dsp:spPr>
        <a:xfrm>
          <a:off x="2119597" y="791420"/>
          <a:ext cx="5274454" cy="5274454"/>
        </a:xfrm>
        <a:prstGeom prst="blockArc">
          <a:avLst>
            <a:gd name="adj1" fmla="val 16200000"/>
            <a:gd name="adj2" fmla="val 20520000"/>
            <a:gd name="adj3" fmla="val 4643"/>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7A0528B-6B6C-42C7-9BD6-DAEA6FC91CD0}">
      <dsp:nvSpPr>
        <dsp:cNvPr id="0" name=""/>
        <dsp:cNvSpPr/>
      </dsp:nvSpPr>
      <dsp:spPr>
        <a:xfrm>
          <a:off x="3542069" y="2213892"/>
          <a:ext cx="2429511" cy="2429511"/>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Citizen Science</a:t>
          </a:r>
          <a:endParaRPr lang="da-DK" sz="3200" kern="1200"/>
        </a:p>
      </dsp:txBody>
      <dsp:txXfrm>
        <a:off x="3897863" y="2569686"/>
        <a:ext cx="1717923" cy="1717923"/>
      </dsp:txXfrm>
    </dsp:sp>
    <dsp:sp modelId="{52E2EBD5-F1BE-437F-8CAE-2661E7030382}">
      <dsp:nvSpPr>
        <dsp:cNvPr id="0" name=""/>
        <dsp:cNvSpPr/>
      </dsp:nvSpPr>
      <dsp:spPr>
        <a:xfrm>
          <a:off x="3906496" y="2315"/>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Clear goals (Research question)</a:t>
          </a:r>
          <a:endParaRPr lang="da-DK" sz="1600" kern="1200"/>
        </a:p>
      </dsp:txBody>
      <dsp:txXfrm>
        <a:off x="4155551" y="251370"/>
        <a:ext cx="1202547" cy="1202547"/>
      </dsp:txXfrm>
    </dsp:sp>
    <dsp:sp modelId="{F72E89B9-70D6-4EF9-8A11-C345D85430AF}">
      <dsp:nvSpPr>
        <dsp:cNvPr id="0" name=""/>
        <dsp:cNvSpPr/>
      </dsp:nvSpPr>
      <dsp:spPr>
        <a:xfrm>
          <a:off x="6356421" y="178228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Reliable data (Methods)</a:t>
          </a:r>
          <a:endParaRPr lang="da-DK" sz="1600" kern="1200"/>
        </a:p>
      </dsp:txBody>
      <dsp:txXfrm>
        <a:off x="6605476" y="2031344"/>
        <a:ext cx="1202547" cy="1202547"/>
      </dsp:txXfrm>
    </dsp:sp>
    <dsp:sp modelId="{E1348437-ED37-4552-9BE6-7FCCD383AF16}">
      <dsp:nvSpPr>
        <dsp:cNvPr id="0" name=""/>
        <dsp:cNvSpPr/>
      </dsp:nvSpPr>
      <dsp:spPr>
        <a:xfrm>
          <a:off x="5420633" y="466234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Engage-</a:t>
          </a:r>
          <a:r>
            <a:rPr lang="en-US" sz="1600" kern="1200" err="1"/>
            <a:t>ment</a:t>
          </a:r>
          <a:r>
            <a:rPr lang="en-US" sz="1600" kern="1200"/>
            <a:t> of the public (Methods)</a:t>
          </a:r>
          <a:endParaRPr lang="da-DK" sz="1600" kern="1200"/>
        </a:p>
      </dsp:txBody>
      <dsp:txXfrm>
        <a:off x="5669688" y="4911404"/>
        <a:ext cx="1202547" cy="1202547"/>
      </dsp:txXfrm>
    </dsp:sp>
    <dsp:sp modelId="{CD4C54BF-B49B-496A-8EFF-CD2A84231E4E}">
      <dsp:nvSpPr>
        <dsp:cNvPr id="0" name=""/>
        <dsp:cNvSpPr/>
      </dsp:nvSpPr>
      <dsp:spPr>
        <a:xfrm>
          <a:off x="2392359" y="466234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Good </a:t>
          </a:r>
          <a:r>
            <a:rPr lang="en-US" sz="1600" kern="1200" err="1"/>
            <a:t>communi</a:t>
          </a:r>
          <a:r>
            <a:rPr lang="en-US" sz="1600" kern="1200"/>
            <a:t>-cation / </a:t>
          </a:r>
          <a:r>
            <a:rPr lang="en-US" sz="1600" kern="1200" err="1"/>
            <a:t>communi</a:t>
          </a:r>
          <a:r>
            <a:rPr lang="en-US" sz="1600" kern="1200"/>
            <a:t>-ty </a:t>
          </a:r>
          <a:r>
            <a:rPr lang="en-US" sz="1600" kern="1200" err="1"/>
            <a:t>mng</a:t>
          </a:r>
          <a:endParaRPr lang="da-DK" sz="1600" kern="1200"/>
        </a:p>
      </dsp:txBody>
      <dsp:txXfrm>
        <a:off x="2641414" y="4911404"/>
        <a:ext cx="1202547" cy="1202547"/>
      </dsp:txXfrm>
    </dsp:sp>
    <dsp:sp modelId="{8201E978-225E-4040-86C9-9705A033FFD6}">
      <dsp:nvSpPr>
        <dsp:cNvPr id="0" name=""/>
        <dsp:cNvSpPr/>
      </dsp:nvSpPr>
      <dsp:spPr>
        <a:xfrm>
          <a:off x="1456570" y="1782289"/>
          <a:ext cx="1700657" cy="1700657"/>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err="1"/>
            <a:t>Contribu-tion</a:t>
          </a:r>
          <a:r>
            <a:rPr lang="en-US" sz="1600" kern="1200"/>
            <a:t> to science</a:t>
          </a:r>
          <a:endParaRPr lang="da-DK" sz="1600" kern="1200"/>
        </a:p>
      </dsp:txBody>
      <dsp:txXfrm>
        <a:off x="1705625" y="2031344"/>
        <a:ext cx="1202547" cy="120254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DFBCF19-E07F-AD43-8CEC-AFCBEED08EC1}" type="datetimeFigureOut">
              <a:rPr lang="it-IT" smtClean="0"/>
              <a:t>21/12/2023</a:t>
            </a:fld>
            <a:endParaRPr lang="it-IT"/>
          </a:p>
        </p:txBody>
      </p:sp>
      <p:sp>
        <p:nvSpPr>
          <p:cNvPr id="4" name="Segnaposto immagine diapositiva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FB4C45DC-2986-A149-A32E-2C1DC84A1563}" type="slidenum">
              <a:rPr lang="it-IT" smtClean="0"/>
              <a:t>‹#›</a:t>
            </a:fld>
            <a:endParaRPr lang="it-IT"/>
          </a:p>
        </p:txBody>
      </p:sp>
    </p:spTree>
    <p:extLst>
      <p:ext uri="{BB962C8B-B14F-4D97-AF65-F5344CB8AC3E}">
        <p14:creationId xmlns:p14="http://schemas.microsoft.com/office/powerpoint/2010/main" val="96420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11</a:t>
            </a:fld>
            <a:endParaRPr lang="it-IT"/>
          </a:p>
        </p:txBody>
      </p:sp>
    </p:spTree>
    <p:extLst>
      <p:ext uri="{BB962C8B-B14F-4D97-AF65-F5344CB8AC3E}">
        <p14:creationId xmlns:p14="http://schemas.microsoft.com/office/powerpoint/2010/main" val="131873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12</a:t>
            </a:fld>
            <a:endParaRPr lang="it-IT"/>
          </a:p>
        </p:txBody>
      </p:sp>
    </p:spTree>
    <p:extLst>
      <p:ext uri="{BB962C8B-B14F-4D97-AF65-F5344CB8AC3E}">
        <p14:creationId xmlns:p14="http://schemas.microsoft.com/office/powerpoint/2010/main" val="2925877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testo 11">
            <a:extLst>
              <a:ext uri="{FF2B5EF4-FFF2-40B4-BE49-F238E27FC236}">
                <a16:creationId xmlns:a16="http://schemas.microsoft.com/office/drawing/2014/main" id="{A0EF81B3-F018-4635-BD0E-2BE578427256}"/>
              </a:ext>
            </a:extLst>
          </p:cNvPr>
          <p:cNvSpPr>
            <a:spLocks noGrp="1"/>
          </p:cNvSpPr>
          <p:nvPr>
            <p:ph type="body" sz="quarter" idx="11" hasCustomPrompt="1"/>
          </p:nvPr>
        </p:nvSpPr>
        <p:spPr>
          <a:xfrm>
            <a:off x="1109662" y="5038725"/>
            <a:ext cx="5245919" cy="438150"/>
          </a:xfrm>
          <a:prstGeom prst="rect">
            <a:avLst/>
          </a:prstGeom>
        </p:spPr>
        <p:txBody>
          <a:bodyPr/>
          <a:lstStyle>
            <a:lvl1pPr marL="0" indent="0">
              <a:buNone/>
              <a:defRPr>
                <a:latin typeface="Montserrat Light" panose="00000400000000000000" pitchFamily="2" charset="0"/>
              </a:defRPr>
            </a:lvl1pPr>
            <a:lvl5pPr>
              <a:defRPr/>
            </a:lvl5pPr>
          </a:lstStyle>
          <a:p>
            <a:pPr lvl="0"/>
            <a:r>
              <a:rPr lang="it-IT" err="1"/>
              <a:t>Insert</a:t>
            </a:r>
            <a:r>
              <a:rPr lang="it-IT"/>
              <a:t> </a:t>
            </a:r>
            <a:r>
              <a:rPr lang="it-IT" err="1"/>
              <a:t>name&amp;Organization</a:t>
            </a:r>
            <a:endParaRPr lang="it-IT"/>
          </a:p>
        </p:txBody>
      </p:sp>
      <p:sp>
        <p:nvSpPr>
          <p:cNvPr id="9" name="Segnaposto testo 8">
            <a:extLst>
              <a:ext uri="{FF2B5EF4-FFF2-40B4-BE49-F238E27FC236}">
                <a16:creationId xmlns:a16="http://schemas.microsoft.com/office/drawing/2014/main" id="{75285D18-E053-480A-9899-FE86AB84AC8E}"/>
              </a:ext>
            </a:extLst>
          </p:cNvPr>
          <p:cNvSpPr>
            <a:spLocks noGrp="1"/>
          </p:cNvSpPr>
          <p:nvPr>
            <p:ph type="body" sz="quarter" idx="10" hasCustomPrompt="1"/>
          </p:nvPr>
        </p:nvSpPr>
        <p:spPr>
          <a:xfrm>
            <a:off x="1110218" y="4240406"/>
            <a:ext cx="3280912" cy="398012"/>
          </a:xfrm>
          <a:prstGeom prst="rect">
            <a:avLst/>
          </a:prstGeom>
        </p:spPr>
        <p:txBody>
          <a:bodyPr/>
          <a:lstStyle>
            <a:lvl1pPr marL="0" indent="0">
              <a:buNone/>
              <a:defRPr sz="2400"/>
            </a:lvl1pPr>
          </a:lstStyle>
          <a:p>
            <a:pPr lvl="0"/>
            <a:r>
              <a:rPr lang="it-IT"/>
              <a:t>General </a:t>
            </a:r>
            <a:r>
              <a:rPr lang="it-IT" err="1"/>
              <a:t>description</a:t>
            </a:r>
            <a:endParaRPr lang="it-IT"/>
          </a:p>
        </p:txBody>
      </p:sp>
      <p:sp>
        <p:nvSpPr>
          <p:cNvPr id="14" name="Segnaposto testo 13">
            <a:extLst>
              <a:ext uri="{FF2B5EF4-FFF2-40B4-BE49-F238E27FC236}">
                <a16:creationId xmlns:a16="http://schemas.microsoft.com/office/drawing/2014/main" id="{7258113D-26E9-4745-B32C-AE42C78B0C75}"/>
              </a:ext>
            </a:extLst>
          </p:cNvPr>
          <p:cNvSpPr>
            <a:spLocks noGrp="1"/>
          </p:cNvSpPr>
          <p:nvPr>
            <p:ph type="body" sz="quarter" idx="12" hasCustomPrompt="1"/>
          </p:nvPr>
        </p:nvSpPr>
        <p:spPr>
          <a:xfrm>
            <a:off x="1109663" y="3536951"/>
            <a:ext cx="5120315" cy="577850"/>
          </a:xfrm>
          <a:prstGeom prst="rect">
            <a:avLst/>
          </a:prstGeom>
        </p:spPr>
        <p:txBody>
          <a:bodyPr/>
          <a:lstStyle>
            <a:lvl1pPr marL="0" indent="0">
              <a:buNone/>
              <a:defRPr sz="4000">
                <a:latin typeface="+mj-lt"/>
              </a:defRPr>
            </a:lvl1pPr>
            <a:lvl2pPr>
              <a:defRPr sz="4000">
                <a:latin typeface="+mj-lt"/>
              </a:defRPr>
            </a:lvl2pPr>
            <a:lvl3pPr>
              <a:defRPr sz="4000">
                <a:latin typeface="+mj-lt"/>
              </a:defRPr>
            </a:lvl3pPr>
            <a:lvl4pPr>
              <a:defRPr sz="4000">
                <a:latin typeface="+mj-lt"/>
              </a:defRPr>
            </a:lvl4pPr>
            <a:lvl5pPr>
              <a:defRPr sz="4000">
                <a:latin typeface="+mj-lt"/>
              </a:defRPr>
            </a:lvl5pPr>
          </a:lstStyle>
          <a:p>
            <a:pPr lvl="0"/>
            <a:r>
              <a:rPr lang="it-IT"/>
              <a:t>TIME4CS PROJECT</a:t>
            </a:r>
          </a:p>
        </p:txBody>
      </p:sp>
    </p:spTree>
    <p:extLst>
      <p:ext uri="{BB962C8B-B14F-4D97-AF65-F5344CB8AC3E}">
        <p14:creationId xmlns:p14="http://schemas.microsoft.com/office/powerpoint/2010/main" val="239571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2749997F-D8B7-441E-8DFC-5C142024EC82}"/>
              </a:ext>
            </a:extLst>
          </p:cNvPr>
          <p:cNvSpPr>
            <a:spLocks noGrp="1"/>
          </p:cNvSpPr>
          <p:nvPr>
            <p:ph type="body" sz="quarter" idx="10" hasCustomPrompt="1"/>
          </p:nvPr>
        </p:nvSpPr>
        <p:spPr>
          <a:xfrm>
            <a:off x="2351655" y="459400"/>
            <a:ext cx="922940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7" name="CasellaDiTesto 6">
            <a:extLst>
              <a:ext uri="{FF2B5EF4-FFF2-40B4-BE49-F238E27FC236}">
                <a16:creationId xmlns:a16="http://schemas.microsoft.com/office/drawing/2014/main" id="{F5DC915D-16F9-4C74-99F0-DD2B7071C341}"/>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343580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250A9-A2B3-4962-9FCB-0F24A2612058}" type="datetimeFigureOut">
              <a:rPr lang="en-GB" smtClean="0"/>
              <a:t>21/12/2023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4A739-28D8-4F5B-9F61-11A5F8EE0D05}" type="slidenum">
              <a:rPr lang="en-GB" smtClean="0"/>
              <a:t>‹#›</a:t>
            </a:fld>
            <a:endParaRPr lang="en-GB"/>
          </a:p>
        </p:txBody>
      </p:sp>
    </p:spTree>
    <p:extLst>
      <p:ext uri="{BB962C8B-B14F-4D97-AF65-F5344CB8AC3E}">
        <p14:creationId xmlns:p14="http://schemas.microsoft.com/office/powerpoint/2010/main" val="94136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E4C9EB25-F3C8-4092-A716-B2E50E264ECA}"/>
              </a:ext>
            </a:extLst>
          </p:cNvPr>
          <p:cNvSpPr>
            <a:spLocks noGrp="1"/>
          </p:cNvSpPr>
          <p:nvPr>
            <p:ph type="body" sz="quarter" idx="12"/>
          </p:nvPr>
        </p:nvSpPr>
        <p:spPr>
          <a:xfrm>
            <a:off x="611188" y="2274888"/>
            <a:ext cx="10963275" cy="3657600"/>
          </a:xfrm>
          <a:prstGeom prst="rect">
            <a:avLst/>
          </a:prstGeom>
        </p:spPr>
        <p:txBody>
          <a:bodyPr/>
          <a:lstStyle>
            <a:lvl1pPr marL="0" indent="0">
              <a:buNone/>
              <a:defRPr sz="1800"/>
            </a:lvl1pPr>
          </a:lstStyle>
          <a:p>
            <a:pPr lvl="0"/>
            <a:endParaRPr lang="it-IT"/>
          </a:p>
        </p:txBody>
      </p:sp>
      <p:sp>
        <p:nvSpPr>
          <p:cNvPr id="4" name="Segnaposto testo 3">
            <a:extLst>
              <a:ext uri="{FF2B5EF4-FFF2-40B4-BE49-F238E27FC236}">
                <a16:creationId xmlns:a16="http://schemas.microsoft.com/office/drawing/2014/main" id="{5233C8D0-36F4-4605-9B1F-C6E173370DCF}"/>
              </a:ext>
            </a:extLst>
          </p:cNvPr>
          <p:cNvSpPr>
            <a:spLocks noGrp="1"/>
          </p:cNvSpPr>
          <p:nvPr>
            <p:ph type="body" sz="quarter" idx="11" hasCustomPrompt="1"/>
          </p:nvPr>
        </p:nvSpPr>
        <p:spPr>
          <a:xfrm>
            <a:off x="610940" y="1556010"/>
            <a:ext cx="109632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5" name="Segnaposto testo 5">
            <a:extLst>
              <a:ext uri="{FF2B5EF4-FFF2-40B4-BE49-F238E27FC236}">
                <a16:creationId xmlns:a16="http://schemas.microsoft.com/office/drawing/2014/main" id="{C48E27DF-F531-4284-83C2-A5AED9A3326C}"/>
              </a:ext>
            </a:extLst>
          </p:cNvPr>
          <p:cNvSpPr>
            <a:spLocks noGrp="1"/>
          </p:cNvSpPr>
          <p:nvPr>
            <p:ph type="body" sz="quarter" idx="10" hasCustomPrompt="1"/>
          </p:nvPr>
        </p:nvSpPr>
        <p:spPr>
          <a:xfrm>
            <a:off x="2351655" y="459400"/>
            <a:ext cx="92225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93F44464-2663-411A-8D4E-ED68FF5DBD1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21260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659AEB77-A169-41B9-B0AC-E50EE97BA987}"/>
              </a:ext>
            </a:extLst>
          </p:cNvPr>
          <p:cNvSpPr>
            <a:spLocks noGrp="1"/>
          </p:cNvSpPr>
          <p:nvPr>
            <p:ph type="body" sz="quarter" idx="16"/>
          </p:nvPr>
        </p:nvSpPr>
        <p:spPr>
          <a:xfrm>
            <a:off x="6307422" y="2274888"/>
            <a:ext cx="5218768" cy="3657600"/>
          </a:xfrm>
          <a:prstGeom prst="rect">
            <a:avLst/>
          </a:prstGeom>
        </p:spPr>
        <p:txBody>
          <a:bodyPr/>
          <a:lstStyle>
            <a:lvl1pPr marL="0" indent="0">
              <a:buNone/>
              <a:defRPr sz="1800"/>
            </a:lvl1pPr>
          </a:lstStyle>
          <a:p>
            <a:pPr lvl="0"/>
            <a:endParaRPr lang="it-IT"/>
          </a:p>
        </p:txBody>
      </p:sp>
      <p:sp>
        <p:nvSpPr>
          <p:cNvPr id="8" name="Segnaposto testo 9">
            <a:extLst>
              <a:ext uri="{FF2B5EF4-FFF2-40B4-BE49-F238E27FC236}">
                <a16:creationId xmlns:a16="http://schemas.microsoft.com/office/drawing/2014/main" id="{AACE60B1-4851-4E25-B705-CF8967D490BE}"/>
              </a:ext>
            </a:extLst>
          </p:cNvPr>
          <p:cNvSpPr>
            <a:spLocks noGrp="1"/>
          </p:cNvSpPr>
          <p:nvPr>
            <p:ph type="body" sz="quarter" idx="12"/>
          </p:nvPr>
        </p:nvSpPr>
        <p:spPr>
          <a:xfrm>
            <a:off x="611189" y="2274888"/>
            <a:ext cx="5218768" cy="3657600"/>
          </a:xfrm>
          <a:prstGeom prst="rect">
            <a:avLst/>
          </a:prstGeom>
        </p:spPr>
        <p:txBody>
          <a:bodyPr/>
          <a:lstStyle>
            <a:lvl1pPr marL="0" indent="0">
              <a:buNone/>
              <a:defRPr sz="1800"/>
            </a:lvl1pPr>
          </a:lstStyle>
          <a:p>
            <a:pPr lvl="0"/>
            <a:endParaRPr lang="it-IT"/>
          </a:p>
        </p:txBody>
      </p:sp>
      <p:sp>
        <p:nvSpPr>
          <p:cNvPr id="7" name="Segnaposto testo 5">
            <a:extLst>
              <a:ext uri="{FF2B5EF4-FFF2-40B4-BE49-F238E27FC236}">
                <a16:creationId xmlns:a16="http://schemas.microsoft.com/office/drawing/2014/main" id="{9BCD6281-039F-44C3-B566-4A91EE6CE889}"/>
              </a:ext>
            </a:extLst>
          </p:cNvPr>
          <p:cNvSpPr>
            <a:spLocks noGrp="1"/>
          </p:cNvSpPr>
          <p:nvPr>
            <p:ph type="body" sz="quarter" idx="10" hasCustomPrompt="1"/>
          </p:nvPr>
        </p:nvSpPr>
        <p:spPr>
          <a:xfrm>
            <a:off x="2351655" y="459400"/>
            <a:ext cx="9174783"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13" name="CasellaDiTesto 12">
            <a:extLst>
              <a:ext uri="{FF2B5EF4-FFF2-40B4-BE49-F238E27FC236}">
                <a16:creationId xmlns:a16="http://schemas.microsoft.com/office/drawing/2014/main" id="{8A69283C-0836-4B5D-ADF7-645901E3B0BE}"/>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5" name="Segnaposto testo 3">
            <a:extLst>
              <a:ext uri="{FF2B5EF4-FFF2-40B4-BE49-F238E27FC236}">
                <a16:creationId xmlns:a16="http://schemas.microsoft.com/office/drawing/2014/main" id="{51CF57CF-A6B1-4808-9EB3-414384A2B818}"/>
              </a:ext>
            </a:extLst>
          </p:cNvPr>
          <p:cNvSpPr>
            <a:spLocks noGrp="1"/>
          </p:cNvSpPr>
          <p:nvPr>
            <p:ph type="body" sz="quarter" idx="11" hasCustomPrompt="1"/>
          </p:nvPr>
        </p:nvSpPr>
        <p:spPr>
          <a:xfrm>
            <a:off x="610941" y="1556010"/>
            <a:ext cx="5219016"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16" name="Segnaposto testo 3">
            <a:extLst>
              <a:ext uri="{FF2B5EF4-FFF2-40B4-BE49-F238E27FC236}">
                <a16:creationId xmlns:a16="http://schemas.microsoft.com/office/drawing/2014/main" id="{1CDD4A16-2E36-4127-B15F-8982FB2C598F}"/>
              </a:ext>
            </a:extLst>
          </p:cNvPr>
          <p:cNvSpPr>
            <a:spLocks noGrp="1"/>
          </p:cNvSpPr>
          <p:nvPr>
            <p:ph type="body" sz="quarter" idx="15" hasCustomPrompt="1"/>
          </p:nvPr>
        </p:nvSpPr>
        <p:spPr>
          <a:xfrm>
            <a:off x="6307422" y="1545961"/>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1773928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egnaposto testo 9">
            <a:extLst>
              <a:ext uri="{FF2B5EF4-FFF2-40B4-BE49-F238E27FC236}">
                <a16:creationId xmlns:a16="http://schemas.microsoft.com/office/drawing/2014/main" id="{004ABC09-5A95-4CBF-A17B-A93400DFEAB7}"/>
              </a:ext>
            </a:extLst>
          </p:cNvPr>
          <p:cNvSpPr>
            <a:spLocks noGrp="1"/>
          </p:cNvSpPr>
          <p:nvPr>
            <p:ph type="body" sz="quarter" idx="15"/>
          </p:nvPr>
        </p:nvSpPr>
        <p:spPr>
          <a:xfrm>
            <a:off x="610940" y="2265902"/>
            <a:ext cx="5237996" cy="3677697"/>
          </a:xfrm>
          <a:prstGeom prst="rect">
            <a:avLst/>
          </a:prstGeom>
        </p:spPr>
        <p:txBody>
          <a:bodyPr/>
          <a:lstStyle>
            <a:lvl1pPr marL="0" indent="0">
              <a:buNone/>
              <a:defRPr sz="1800"/>
            </a:lvl1pPr>
          </a:lstStyle>
          <a:p>
            <a:pPr lvl="0"/>
            <a:endParaRPr lang="it-IT"/>
          </a:p>
        </p:txBody>
      </p:sp>
      <p:sp>
        <p:nvSpPr>
          <p:cNvPr id="7" name="Segnaposto immagine 2">
            <a:extLst>
              <a:ext uri="{FF2B5EF4-FFF2-40B4-BE49-F238E27FC236}">
                <a16:creationId xmlns:a16="http://schemas.microsoft.com/office/drawing/2014/main" id="{B8FD8854-6EEE-D341-9B87-6AFA25869046}"/>
              </a:ext>
            </a:extLst>
          </p:cNvPr>
          <p:cNvSpPr>
            <a:spLocks noGrp="1"/>
          </p:cNvSpPr>
          <p:nvPr>
            <p:ph type="pic" idx="12"/>
          </p:nvPr>
        </p:nvSpPr>
        <p:spPr>
          <a:xfrm>
            <a:off x="6343066" y="18789"/>
            <a:ext cx="5848934" cy="5924811"/>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6" name="Segnaposto testo 5">
            <a:extLst>
              <a:ext uri="{FF2B5EF4-FFF2-40B4-BE49-F238E27FC236}">
                <a16:creationId xmlns:a16="http://schemas.microsoft.com/office/drawing/2014/main" id="{89B53190-1058-46BA-A559-E81DB34914B5}"/>
              </a:ext>
            </a:extLst>
          </p:cNvPr>
          <p:cNvSpPr>
            <a:spLocks noGrp="1"/>
          </p:cNvSpPr>
          <p:nvPr>
            <p:ph type="body" sz="quarter" idx="10" hasCustomPrompt="1"/>
          </p:nvPr>
        </p:nvSpPr>
        <p:spPr>
          <a:xfrm>
            <a:off x="2351656" y="459400"/>
            <a:ext cx="34821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1847D073-E41B-4A53-81E7-0274C291234F}"/>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0" name="Segnaposto testo 3">
            <a:extLst>
              <a:ext uri="{FF2B5EF4-FFF2-40B4-BE49-F238E27FC236}">
                <a16:creationId xmlns:a16="http://schemas.microsoft.com/office/drawing/2014/main" id="{F2D47761-4E0F-48C2-A430-DDD7BBF282DC}"/>
              </a:ext>
            </a:extLst>
          </p:cNvPr>
          <p:cNvSpPr>
            <a:spLocks noGrp="1"/>
          </p:cNvSpPr>
          <p:nvPr>
            <p:ph type="body" sz="quarter" idx="11" hasCustomPrompt="1"/>
          </p:nvPr>
        </p:nvSpPr>
        <p:spPr>
          <a:xfrm>
            <a:off x="610940" y="1556010"/>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30599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immagine 2">
            <a:extLst>
              <a:ext uri="{FF2B5EF4-FFF2-40B4-BE49-F238E27FC236}">
                <a16:creationId xmlns:a16="http://schemas.microsoft.com/office/drawing/2014/main" id="{3C2254F3-2967-4200-A418-9B995BB03C66}"/>
              </a:ext>
            </a:extLst>
          </p:cNvPr>
          <p:cNvSpPr>
            <a:spLocks noGrp="1"/>
          </p:cNvSpPr>
          <p:nvPr>
            <p:ph type="pic" idx="15"/>
          </p:nvPr>
        </p:nvSpPr>
        <p:spPr>
          <a:xfrm>
            <a:off x="630477" y="1386946"/>
            <a:ext cx="5247809" cy="4537864"/>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11" name="Segnaposto immagine 2">
            <a:extLst>
              <a:ext uri="{FF2B5EF4-FFF2-40B4-BE49-F238E27FC236}">
                <a16:creationId xmlns:a16="http://schemas.microsoft.com/office/drawing/2014/main" id="{9FE75649-C705-4BCB-8CF0-996DB74D4730}"/>
              </a:ext>
            </a:extLst>
          </p:cNvPr>
          <p:cNvSpPr>
            <a:spLocks noGrp="1"/>
          </p:cNvSpPr>
          <p:nvPr>
            <p:ph type="pic" idx="14"/>
          </p:nvPr>
        </p:nvSpPr>
        <p:spPr>
          <a:xfrm>
            <a:off x="6375679" y="1386946"/>
            <a:ext cx="5185844" cy="4537864"/>
          </a:xfrm>
          <a:prstGeom prst="rect">
            <a:avLst/>
          </a:prstGeo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5" name="Segnaposto testo 5">
            <a:extLst>
              <a:ext uri="{FF2B5EF4-FFF2-40B4-BE49-F238E27FC236}">
                <a16:creationId xmlns:a16="http://schemas.microsoft.com/office/drawing/2014/main" id="{182532A5-51DE-4A50-8C8A-C0B2B9A49FB7}"/>
              </a:ext>
            </a:extLst>
          </p:cNvPr>
          <p:cNvSpPr>
            <a:spLocks noGrp="1"/>
          </p:cNvSpPr>
          <p:nvPr>
            <p:ph type="body" sz="quarter" idx="10" hasCustomPrompt="1"/>
          </p:nvPr>
        </p:nvSpPr>
        <p:spPr>
          <a:xfrm>
            <a:off x="2351655" y="459400"/>
            <a:ext cx="9209868"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6" name="CasellaDiTesto 5">
            <a:extLst>
              <a:ext uri="{FF2B5EF4-FFF2-40B4-BE49-F238E27FC236}">
                <a16:creationId xmlns:a16="http://schemas.microsoft.com/office/drawing/2014/main" id="{D837CC09-F7B7-4E9F-9AD7-49314B1C996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10370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ableau 3">
            <a:extLst>
              <a:ext uri="{FF2B5EF4-FFF2-40B4-BE49-F238E27FC236}">
                <a16:creationId xmlns:a16="http://schemas.microsoft.com/office/drawing/2014/main" id="{3AE966CB-E7B6-A240-8071-40419001E02F}"/>
              </a:ext>
            </a:extLst>
          </p:cNvPr>
          <p:cNvSpPr>
            <a:spLocks noGrp="1"/>
          </p:cNvSpPr>
          <p:nvPr>
            <p:ph type="tbl" sz="quarter" idx="13" hasCustomPrompt="1"/>
          </p:nvPr>
        </p:nvSpPr>
        <p:spPr>
          <a:xfrm>
            <a:off x="638827" y="1446963"/>
            <a:ext cx="10960273" cy="4496637"/>
          </a:xfrm>
          <a:prstGeom prst="rect">
            <a:avLst/>
          </a:prstGeom>
        </p:spPr>
        <p:txBody>
          <a:bodyPr/>
          <a:lstStyle>
            <a:lvl1pPr marL="0" indent="0">
              <a:spcBef>
                <a:spcPts val="0"/>
              </a:spcBef>
              <a:buNone/>
              <a:defRPr sz="1800" baseline="0">
                <a:latin typeface="Montserrat Medium" panose="00000600000000000000" pitchFamily="2"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noProof="0"/>
              <a:t>click to add table</a:t>
            </a:r>
          </a:p>
          <a:p>
            <a:endParaRPr lang="fr-FR"/>
          </a:p>
        </p:txBody>
      </p:sp>
      <p:sp>
        <p:nvSpPr>
          <p:cNvPr id="4" name="Segnaposto testo 5">
            <a:extLst>
              <a:ext uri="{FF2B5EF4-FFF2-40B4-BE49-F238E27FC236}">
                <a16:creationId xmlns:a16="http://schemas.microsoft.com/office/drawing/2014/main" id="{85D426C9-EEC8-40DF-9758-8B59516EF24C}"/>
              </a:ext>
            </a:extLst>
          </p:cNvPr>
          <p:cNvSpPr>
            <a:spLocks noGrp="1"/>
          </p:cNvSpPr>
          <p:nvPr>
            <p:ph type="body" sz="quarter" idx="10" hasCustomPrompt="1"/>
          </p:nvPr>
        </p:nvSpPr>
        <p:spPr>
          <a:xfrm>
            <a:off x="2351655" y="459400"/>
            <a:ext cx="924744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5" name="CasellaDiTesto 4">
            <a:extLst>
              <a:ext uri="{FF2B5EF4-FFF2-40B4-BE49-F238E27FC236}">
                <a16:creationId xmlns:a16="http://schemas.microsoft.com/office/drawing/2014/main" id="{B6404C9F-7043-409F-94A9-9E7357437CE0}"/>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84424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2D1EB5E-DBAE-4346-86D6-BCEB3BEB8BCC}"/>
              </a:ext>
            </a:extLst>
          </p:cNvPr>
          <p:cNvSpPr>
            <a:spLocks noGrp="1"/>
          </p:cNvSpPr>
          <p:nvPr>
            <p:ph type="body" sz="quarter" idx="13" hasCustomPrompt="1"/>
          </p:nvPr>
        </p:nvSpPr>
        <p:spPr>
          <a:xfrm>
            <a:off x="7013051" y="3403956"/>
            <a:ext cx="4543635" cy="344079"/>
          </a:xfrm>
          <a:prstGeom prst="rect">
            <a:avLst/>
          </a:prstGeom>
        </p:spPr>
        <p:txBody>
          <a:bodyPr/>
          <a:lstStyle>
            <a:lvl1pPr marL="0" indent="0">
              <a:buNone/>
              <a:defRPr sz="2000" i="1"/>
            </a:lvl1pPr>
          </a:lstStyle>
          <a:p>
            <a:pPr lvl="0"/>
            <a:r>
              <a:rPr lang="it-IT"/>
              <a:t>name of </a:t>
            </a:r>
            <a:r>
              <a:rPr lang="it-IT" err="1"/>
              <a:t>presenter</a:t>
            </a:r>
            <a:endParaRPr lang="it-IT"/>
          </a:p>
        </p:txBody>
      </p:sp>
      <p:sp>
        <p:nvSpPr>
          <p:cNvPr id="4" name="Segnaposto testo 2">
            <a:extLst>
              <a:ext uri="{FF2B5EF4-FFF2-40B4-BE49-F238E27FC236}">
                <a16:creationId xmlns:a16="http://schemas.microsoft.com/office/drawing/2014/main" id="{E8275A37-272C-4884-B909-4F9F12CA715A}"/>
              </a:ext>
            </a:extLst>
          </p:cNvPr>
          <p:cNvSpPr>
            <a:spLocks noGrp="1"/>
          </p:cNvSpPr>
          <p:nvPr>
            <p:ph type="body" sz="quarter" idx="14" hasCustomPrompt="1"/>
          </p:nvPr>
        </p:nvSpPr>
        <p:spPr>
          <a:xfrm>
            <a:off x="7013050" y="4991596"/>
            <a:ext cx="4543635" cy="355796"/>
          </a:xfrm>
          <a:prstGeom prst="rect">
            <a:avLst/>
          </a:prstGeom>
        </p:spPr>
        <p:txBody>
          <a:bodyPr/>
          <a:lstStyle>
            <a:lvl1pPr marL="0" indent="0">
              <a:buNone/>
              <a:defRPr sz="2000" i="1"/>
            </a:lvl1pPr>
          </a:lstStyle>
          <a:p>
            <a:pPr lvl="0"/>
            <a:r>
              <a:rPr lang="it-IT" err="1"/>
              <a:t>relevant</a:t>
            </a:r>
            <a:r>
              <a:rPr lang="it-IT"/>
              <a:t> </a:t>
            </a:r>
            <a:r>
              <a:rPr lang="it-IT" err="1"/>
              <a:t>details</a:t>
            </a:r>
            <a:endParaRPr lang="it-IT"/>
          </a:p>
        </p:txBody>
      </p:sp>
      <p:sp>
        <p:nvSpPr>
          <p:cNvPr id="5" name="Segnaposto testo 2">
            <a:extLst>
              <a:ext uri="{FF2B5EF4-FFF2-40B4-BE49-F238E27FC236}">
                <a16:creationId xmlns:a16="http://schemas.microsoft.com/office/drawing/2014/main" id="{9A827431-3ED9-46DC-8A06-7D7D50AA58EF}"/>
              </a:ext>
            </a:extLst>
          </p:cNvPr>
          <p:cNvSpPr>
            <a:spLocks noGrp="1"/>
          </p:cNvSpPr>
          <p:nvPr>
            <p:ph type="body" sz="quarter" idx="15" hasCustomPrompt="1"/>
          </p:nvPr>
        </p:nvSpPr>
        <p:spPr>
          <a:xfrm>
            <a:off x="7013050" y="3795843"/>
            <a:ext cx="4543635" cy="389296"/>
          </a:xfrm>
          <a:prstGeom prst="rect">
            <a:avLst/>
          </a:prstGeom>
        </p:spPr>
        <p:txBody>
          <a:bodyPr/>
          <a:lstStyle>
            <a:lvl1pPr marL="0" indent="0">
              <a:buNone/>
              <a:defRPr sz="2000" i="1"/>
            </a:lvl1pPr>
          </a:lstStyle>
          <a:p>
            <a:pPr lvl="0"/>
            <a:r>
              <a:rPr lang="it-IT" err="1"/>
              <a:t>organization</a:t>
            </a:r>
            <a:endParaRPr lang="it-IT"/>
          </a:p>
        </p:txBody>
      </p:sp>
      <p:sp>
        <p:nvSpPr>
          <p:cNvPr id="6" name="Segnaposto testo 2">
            <a:extLst>
              <a:ext uri="{FF2B5EF4-FFF2-40B4-BE49-F238E27FC236}">
                <a16:creationId xmlns:a16="http://schemas.microsoft.com/office/drawing/2014/main" id="{0E3F9C2E-1B8E-4371-81CE-5951E0F8DE8D}"/>
              </a:ext>
            </a:extLst>
          </p:cNvPr>
          <p:cNvSpPr>
            <a:spLocks noGrp="1"/>
          </p:cNvSpPr>
          <p:nvPr>
            <p:ph type="body" sz="quarter" idx="16" hasCustomPrompt="1"/>
          </p:nvPr>
        </p:nvSpPr>
        <p:spPr>
          <a:xfrm>
            <a:off x="7013050" y="4215442"/>
            <a:ext cx="4543635" cy="355796"/>
          </a:xfrm>
          <a:prstGeom prst="rect">
            <a:avLst/>
          </a:prstGeom>
        </p:spPr>
        <p:txBody>
          <a:bodyPr/>
          <a:lstStyle>
            <a:lvl1pPr marL="0" indent="0">
              <a:buNone/>
              <a:defRPr sz="2000" i="1"/>
            </a:lvl1pPr>
          </a:lstStyle>
          <a:p>
            <a:pPr lvl="0"/>
            <a:r>
              <a:rPr lang="it-IT"/>
              <a:t>email</a:t>
            </a:r>
          </a:p>
        </p:txBody>
      </p:sp>
      <p:sp>
        <p:nvSpPr>
          <p:cNvPr id="7" name="Segnaposto testo 2">
            <a:extLst>
              <a:ext uri="{FF2B5EF4-FFF2-40B4-BE49-F238E27FC236}">
                <a16:creationId xmlns:a16="http://schemas.microsoft.com/office/drawing/2014/main" id="{2D766759-00F9-4224-9F21-2A398B1C179A}"/>
              </a:ext>
            </a:extLst>
          </p:cNvPr>
          <p:cNvSpPr>
            <a:spLocks noGrp="1"/>
          </p:cNvSpPr>
          <p:nvPr>
            <p:ph type="body" sz="quarter" idx="17" hasCustomPrompt="1"/>
          </p:nvPr>
        </p:nvSpPr>
        <p:spPr>
          <a:xfrm>
            <a:off x="7013050" y="4599712"/>
            <a:ext cx="4543635" cy="355796"/>
          </a:xfrm>
          <a:prstGeom prst="rect">
            <a:avLst/>
          </a:prstGeom>
        </p:spPr>
        <p:txBody>
          <a:bodyPr/>
          <a:lstStyle>
            <a:lvl1pPr marL="0" indent="0">
              <a:buNone/>
              <a:defRPr sz="2000" i="1"/>
            </a:lvl1pPr>
          </a:lstStyle>
          <a:p>
            <a:pPr lvl="0"/>
            <a:r>
              <a:rPr lang="it-IT"/>
              <a:t>phone</a:t>
            </a:r>
          </a:p>
        </p:txBody>
      </p:sp>
    </p:spTree>
    <p:extLst>
      <p:ext uri="{BB962C8B-B14F-4D97-AF65-F5344CB8AC3E}">
        <p14:creationId xmlns:p14="http://schemas.microsoft.com/office/powerpoint/2010/main" val="56444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image" Target="../media/image7.emf"/><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6.emf"/><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5.emf"/><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7.emf"/><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6.emf"/><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25490"/>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2" r:id="rId3"/>
    <p:sldLayoutId id="2147483682" r:id="rId4"/>
    <p:sldLayoutId id="2147483684" r:id="rId5"/>
    <p:sldLayoutId id="2147483695" r:id="rId6"/>
    <p:sldLayoutId id="2147483698" r:id="rId7"/>
    <p:sldLayoutId id="2147483689"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3"/>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Kulturarvsinnovator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2"/>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Open University Seminar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ec.europa.eu/info/funding-tenders/opportunities/docs/2021-2027/experts/standard-briefing-slides-for-experts_he_en.pdf" TargetMode="External"/><Relationship Id="rId4" Type="http://schemas.openxmlformats.org/officeDocument/2006/relationships/hyperlink" Target="https://research-and-innovation.ec.europa.eu/funding/funding-opportunities/funding-programmes-and-open-calls/horizon-europe/eu-missions-horizon-europe/eu-missions-citizen-engagement-activities_e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cordis.europa.eu/project/id/824484" TargetMode="External"/><Relationship Id="rId3" Type="http://schemas.openxmlformats.org/officeDocument/2006/relationships/hyperlink" Target="https://cordis.europa.eu/project/id/872859" TargetMode="External"/><Relationship Id="rId7" Type="http://schemas.openxmlformats.org/officeDocument/2006/relationships/hyperlink" Target="https://cordis.europa.eu/project/id/872743" TargetMode="External"/><Relationship Id="rId12" Type="http://schemas.openxmlformats.org/officeDocument/2006/relationships/hyperlink" Target="https://cordis.europa.eu/project/id/101006201" TargetMode="External"/><Relationship Id="rId2" Type="http://schemas.openxmlformats.org/officeDocument/2006/relationships/hyperlink" Target="https://cordis.europa.eu/project/id/709443" TargetMode="External"/><Relationship Id="rId1" Type="http://schemas.openxmlformats.org/officeDocument/2006/relationships/slideLayout" Target="../slideLayouts/slideLayout3.xml"/><Relationship Id="rId6" Type="http://schemas.openxmlformats.org/officeDocument/2006/relationships/hyperlink" Target="https://cordis.europa.eu/project/id/824711" TargetMode="External"/><Relationship Id="rId11" Type="http://schemas.openxmlformats.org/officeDocument/2006/relationships/hyperlink" Target="https://incentive-project.eu/" TargetMode="External"/><Relationship Id="rId5" Type="http://schemas.openxmlformats.org/officeDocument/2006/relationships/hyperlink" Target="https://cordis.europa.eu/project/id/873125" TargetMode="External"/><Relationship Id="rId10" Type="http://schemas.openxmlformats.org/officeDocument/2006/relationships/hyperlink" Target="https://cordis.europa.eu/project/id/101006386" TargetMode="External"/><Relationship Id="rId4" Type="http://schemas.openxmlformats.org/officeDocument/2006/relationships/hyperlink" Target="https://cordis.europa.eu/project/id/789315" TargetMode="External"/><Relationship Id="rId9" Type="http://schemas.openxmlformats.org/officeDocument/2006/relationships/hyperlink" Target="https://cordis.europa.eu/project/id/82458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s://erc.europa.eu/projects-statistics/citizen-science-and-frontier-research"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5-2024-d6-01-09;callCode=null;freeTextSearchKeyword=Policies%20and%20governance%20shaping%20the%20future%20transport%20and%20mobility%20systems;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3" Type="http://schemas.openxmlformats.org/officeDocument/2006/relationships/hyperlink" Target="https://ec.europa.eu/info/funding-tenders/opportunities/portal/screen/opportunities/topic-details/horizon-hlth-2024-stayhlth-01-02-two-stage;callCode=null;freeTextSearchKeyword=Towards%20a%20holistic%20support%20to%20children%20and%20adolescents%E2%80%99%20health%20and%20care%20provisions%20in%20an%20increasingly%20digital;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3" Type="http://schemas.openxmlformats.org/officeDocument/2006/relationships/hyperlink" Target="https://ec.europa.eu/info/funding-tenders/opportunities/portal/screen/opportunities/topic-details/horizon-cl6-2024-biodiv-01-5;callCode=null;freeTextSearchKeyword=Transformative%20action%20of%20policy%20mixes,%20governance%20and%20digitalisation%20addressing%20biodiversity%20loss%20;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7" Type="http://schemas.openxmlformats.org/officeDocument/2006/relationships/hyperlink" Target="https://ec.europa.eu/info/funding-tenders/opportunities/portal/screen/opportunities/topic-details/horizon-cl2-2024-transformations-01-10;callCode=null;freeTextSearchKeyword=effective%20education%20and%20labour%20market%20transitions%20of%20young%20people%20;matchWholeText=true;typeCodes=1,0;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2" Type="http://schemas.openxmlformats.org/officeDocument/2006/relationships/hyperlink" Target="https://ec.europa.eu/info/funding-tenders/opportunities/portal/screen/opportunities/topic-details/horizon-cl6-2024-farm2fork-01-6;callCode=null;freeTextSearchKeyword=HORIZON-CL6-2024-FARM2FORK-01-6;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2" Type="http://schemas.openxmlformats.org/officeDocument/2006/relationships/hyperlink" Target="https://ec.europa.eu/info/funding-tenders/opportunities/portal/screen/opportunities/topic-details/horizon-cl6-2024-biodiv-01-1;callCode=null;freeTextSearchKeyword=citizen%20science;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 Type="http://schemas.openxmlformats.org/officeDocument/2006/relationships/slideLayout" Target="../slideLayouts/slideLayout2.xml"/><Relationship Id="rId6" Type="http://schemas.openxmlformats.org/officeDocument/2006/relationships/hyperlink" Target="https://ec.europa.eu/info/funding-tenders/opportunities/portal/screen/opportunities/topic-details/horizon-cl5-2024-d4-01-02;callCode=null;freeTextSearchKeyword=Smart%20grid-ready%20buildings;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1" Type="http://schemas.openxmlformats.org/officeDocument/2006/relationships/hyperlink" Target="https://ec.europa.eu/info/funding-tenders/opportunities/portal/screen/opportunities/topic-details/horizon-cl6-2024-communities-01-1;callCode=null;freeTextSearchKeyword=HORIZON-CL6-2024-COMMUNITIES-01-1;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5" Type="http://schemas.openxmlformats.org/officeDocument/2006/relationships/hyperlink" Target="https://ec.europa.eu/info/funding-tenders/opportunities/portal/screen/opportunities/topic-details/horizon-cl6-2024-communities-02-1-two-stage;callCode=null;freeTextSearchKeyword=HORIZON-CL6-2024-COMMUNITIES-02-1-two-stage;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5" Type="http://schemas.openxmlformats.org/officeDocument/2006/relationships/hyperlink" Target="https://ec.europa.eu/info/funding-tenders/opportunities/portal/screen/opportunities/topic-details/horizon-hlth-2024-stayhlth-01-05-two-stage;callCode=null;freeTextSearchKeyword=addressing%20areas%20of%20unmet%20needs%20using%20multiple%20data%20sources%20;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0" Type="http://schemas.openxmlformats.org/officeDocument/2006/relationships/hyperlink" Target="https://ec.europa.eu/info/funding-tenders/opportunities/portal/screen/opportunities/topic-details/horizon-cl2-2024-heritage-01-01;callCode=null;freeTextSearchKeyword=New%20European%20Bauhaus%20%E2%80%93%20Innovative%20solutions%20for%20greener%20and%20fairer%20ways%20of%20life%20through%20arts%20and%20culture,%20architecture%20and%20design%20for%20all%20;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hyperlink" Target="https://ec.europa.eu/info/funding-tenders/opportunities/portal/screen/opportunities/topic-details/horizon-cl6-2024-governance-01-3;callCode=null;freeTextSearchKeyword=The%20role%20of%20mainstream%20media,%20social%20media%20and%20marketing%20in%20fostering%20healthy%20and%20sustainable%20consumption%20patterns%20and%20how%20to%20encourage%20good%20practices;matchWholeText=true;typeCodes=0,1,2,8;statusCodes=31094501,31094502,31094503;programmePeriod=null;programCcm2Id=null;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9" Type="http://schemas.openxmlformats.org/officeDocument/2006/relationships/hyperlink" Target="https://ec.europa.eu/info/funding-tenders/opportunities/portal/screen/opportunities/topic-details/horizon-cl5-2024-d4-02-05;callCode=null;freeTextSearchKeyword=Digital%20solutions%20to%20foster%20participative%20design,%20planning%20and%20management%20of%20buildings,%20neighbourhoods%20and%20urban%20districts;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14" Type="http://schemas.openxmlformats.org/officeDocument/2006/relationships/hyperlink" Target="https://ec.europa.eu/info/funding-tenders/opportunities/portal/screen/opportunities/topic-details/horizon-hlth-2024-envhlth-02-06-two-stage;callCode=null;freeTextSearchKeyword=The%20role%20of%20environmental%20pollution%20in%20non-communicable%20diseases:%20air,%20noise%20and%20light%20and%20hazardous%20waste%20pollution;matchWholeText=true;typeCodes=1,0;statusCodes=31094501,31094502;programmePeriod=2021%20-%202027;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aubrussels@CentralDenmark.eu" TargetMode="External"/><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hyperlink" Target="https://centraldenmark.eu/english/" TargetMode="External"/><Relationship Id="rId5" Type="http://schemas.openxmlformats.org/officeDocument/2006/relationships/image" Target="../media/image36.png"/><Relationship Id="rId4" Type="http://schemas.openxmlformats.org/officeDocument/2006/relationships/hyperlink" Target="https://ec.europa.eu/info/funding-tenders/opportunities/portal/screen/opportunities/topic-search;callCode=null;freeTextSearchKeyword=;matchWholeText=true;typeCodes=0,1,2,8;statusCodes=31094501,31094502,31094503;programmePeriod=null;programCcm2Id=43108390;programDivisionCode=null;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nature.com/articles/d41586-019-03914-5" TargetMode="Externa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sdu.dk/en/forskning/forskningsformidling/citizenscience"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hyperlink" Target="https://www.citizenscience.uzh.ch/en.html"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itsci.au.dk/"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ab.citizenscience.ch/en/"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9662" y="4844254"/>
            <a:ext cx="4885696" cy="398012"/>
          </a:xfrm>
        </p:spPr>
        <p:txBody>
          <a:bodyPr/>
          <a:lstStyle/>
          <a:p>
            <a:r>
              <a:rPr lang="en-GB" dirty="0"/>
              <a:t>TIME4CS Training Program 3</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958981"/>
            <a:ext cx="5308391" cy="577850"/>
          </a:xfrm>
        </p:spPr>
        <p:txBody>
          <a:bodyPr lIns="91440" tIns="45720" rIns="91440" bIns="45720" anchor="t"/>
          <a:lstStyle/>
          <a:p>
            <a:r>
              <a:rPr lang="it-IT" dirty="0"/>
              <a:t>Topic Area: Support Resources &amp; Infrastructure</a:t>
            </a:r>
          </a:p>
        </p:txBody>
      </p:sp>
    </p:spTree>
    <p:extLst>
      <p:ext uri="{BB962C8B-B14F-4D97-AF65-F5344CB8AC3E}">
        <p14:creationId xmlns:p14="http://schemas.microsoft.com/office/powerpoint/2010/main" val="184778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E00A53-5CAB-731C-6B1C-DC2FD9F9816C}"/>
              </a:ext>
            </a:extLst>
          </p:cNvPr>
          <p:cNvSpPr>
            <a:spLocks noGrp="1"/>
          </p:cNvSpPr>
          <p:nvPr>
            <p:ph type="body" sz="quarter" idx="12"/>
          </p:nvPr>
        </p:nvSpPr>
        <p:spPr>
          <a:xfrm>
            <a:off x="614362" y="1663260"/>
            <a:ext cx="10963275" cy="4569372"/>
          </a:xfrm>
        </p:spPr>
        <p:txBody>
          <a:bodyPr/>
          <a:lstStyle/>
          <a:p>
            <a:r>
              <a:rPr lang="en-US" sz="2800" b="1"/>
              <a:t>Connection to society</a:t>
            </a:r>
          </a:p>
          <a:p>
            <a:pPr marL="285750" indent="-285750">
              <a:buFont typeface="Arial" panose="020B0604020202020204" pitchFamily="34" charset="0"/>
              <a:buChar char="•"/>
            </a:pPr>
            <a:r>
              <a:rPr lang="en-US" sz="2400"/>
              <a:t>Helping connect to relevant societal actors and collaboration partners, possibly through ‘gate keepers’, e.g. school teachers, associations, etc.</a:t>
            </a:r>
          </a:p>
          <a:p>
            <a:endParaRPr lang="en-US" sz="1100"/>
          </a:p>
          <a:p>
            <a:r>
              <a:rPr lang="en-US" sz="2800" b="1"/>
              <a:t>Community building of volunteers</a:t>
            </a:r>
          </a:p>
          <a:p>
            <a:pPr marL="285750" indent="-285750">
              <a:buFont typeface="Arial" panose="020B0604020202020204" pitchFamily="34" charset="0"/>
              <a:buChar char="•"/>
            </a:pPr>
            <a:r>
              <a:rPr lang="en-US" sz="2400"/>
              <a:t>Recruitment, communication, feedback and support of volunteers</a:t>
            </a:r>
          </a:p>
          <a:p>
            <a:pPr marL="285750" indent="-285750">
              <a:buFont typeface="Arial" panose="020B0604020202020204" pitchFamily="34" charset="0"/>
              <a:buChar char="•"/>
            </a:pPr>
            <a:endParaRPr lang="en-US" sz="1100"/>
          </a:p>
          <a:p>
            <a:r>
              <a:rPr lang="en-US" sz="2800" b="1"/>
              <a:t>Funding</a:t>
            </a:r>
          </a:p>
          <a:p>
            <a:pPr marL="285750" indent="-285750">
              <a:buFont typeface="Arial" panose="020B0604020202020204" pitchFamily="34" charset="0"/>
              <a:buChar char="•"/>
            </a:pPr>
            <a:r>
              <a:rPr lang="da-DK" sz="2400" err="1"/>
              <a:t>Suggesting</a:t>
            </a:r>
            <a:r>
              <a:rPr lang="da-DK" sz="2400"/>
              <a:t> / </a:t>
            </a:r>
            <a:r>
              <a:rPr lang="da-DK" sz="2400" err="1"/>
              <a:t>supporting</a:t>
            </a:r>
            <a:r>
              <a:rPr lang="da-DK" sz="2400"/>
              <a:t> </a:t>
            </a:r>
            <a:r>
              <a:rPr lang="da-DK" sz="2400" err="1"/>
              <a:t>funding</a:t>
            </a:r>
            <a:r>
              <a:rPr lang="da-DK" sz="2400"/>
              <a:t> </a:t>
            </a:r>
            <a:r>
              <a:rPr lang="da-DK" sz="2400" err="1"/>
              <a:t>application</a:t>
            </a:r>
            <a:r>
              <a:rPr lang="da-DK" sz="2400"/>
              <a:t> options for non-research </a:t>
            </a:r>
            <a:r>
              <a:rPr lang="da-DK" sz="2400" err="1"/>
              <a:t>aspects</a:t>
            </a:r>
            <a:r>
              <a:rPr lang="da-DK" sz="2400"/>
              <a:t>, </a:t>
            </a:r>
            <a:r>
              <a:rPr lang="da-DK" sz="2400" err="1"/>
              <a:t>e.g</a:t>
            </a:r>
            <a:r>
              <a:rPr lang="da-DK" sz="2400"/>
              <a:t>. community </a:t>
            </a:r>
            <a:r>
              <a:rPr lang="da-DK" sz="2400" err="1"/>
              <a:t>building</a:t>
            </a:r>
            <a:endParaRPr lang="da-DK" sz="2400"/>
          </a:p>
        </p:txBody>
      </p:sp>
      <p:sp>
        <p:nvSpPr>
          <p:cNvPr id="4" name="Text Placeholder 3">
            <a:extLst>
              <a:ext uri="{FF2B5EF4-FFF2-40B4-BE49-F238E27FC236}">
                <a16:creationId xmlns:a16="http://schemas.microsoft.com/office/drawing/2014/main" id="{C7FD8ADB-DCCF-0896-11A3-C45050A11A6A}"/>
              </a:ext>
            </a:extLst>
          </p:cNvPr>
          <p:cNvSpPr>
            <a:spLocks noGrp="1"/>
          </p:cNvSpPr>
          <p:nvPr>
            <p:ph type="body" sz="quarter" idx="11"/>
          </p:nvPr>
        </p:nvSpPr>
        <p:spPr>
          <a:xfrm>
            <a:off x="614362" y="1125086"/>
            <a:ext cx="10963275" cy="422275"/>
          </a:xfrm>
        </p:spPr>
        <p:txBody>
          <a:bodyPr/>
          <a:lstStyle/>
          <a:p>
            <a:r>
              <a:rPr lang="en-US"/>
              <a:t>Facilitating citizen science</a:t>
            </a:r>
            <a:endParaRPr lang="da-DK"/>
          </a:p>
        </p:txBody>
      </p:sp>
      <p:sp>
        <p:nvSpPr>
          <p:cNvPr id="3" name="Text Placeholder 2">
            <a:extLst>
              <a:ext uri="{FF2B5EF4-FFF2-40B4-BE49-F238E27FC236}">
                <a16:creationId xmlns:a16="http://schemas.microsoft.com/office/drawing/2014/main" id="{F667A5EC-454C-B198-65F9-8242AF0A01D5}"/>
              </a:ext>
            </a:extLst>
          </p:cNvPr>
          <p:cNvSpPr>
            <a:spLocks noGrp="1"/>
          </p:cNvSpPr>
          <p:nvPr>
            <p:ph type="body" sz="quarter" idx="10"/>
          </p:nvPr>
        </p:nvSpPr>
        <p:spPr>
          <a:xfrm>
            <a:off x="2351654" y="459400"/>
            <a:ext cx="9398911" cy="422275"/>
          </a:xfrm>
        </p:spPr>
        <p:txBody>
          <a:bodyPr/>
          <a:lstStyle/>
          <a:p>
            <a:r>
              <a:rPr lang="en-US"/>
              <a:t>Citizen science hubs (institutional contact points)</a:t>
            </a:r>
            <a:endParaRPr lang="da-DK"/>
          </a:p>
        </p:txBody>
      </p:sp>
    </p:spTree>
    <p:extLst>
      <p:ext uri="{BB962C8B-B14F-4D97-AF65-F5344CB8AC3E}">
        <p14:creationId xmlns:p14="http://schemas.microsoft.com/office/powerpoint/2010/main" val="2534348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559582" y="1650124"/>
            <a:ext cx="10569490" cy="5207876"/>
          </a:xfrm>
          <a:prstGeom prst="rect">
            <a:avLst/>
          </a:prstGeom>
        </p:spPr>
      </p:pic>
      <p:sp>
        <p:nvSpPr>
          <p:cNvPr id="3" name="Text Placeholder 2">
            <a:extLst>
              <a:ext uri="{FF2B5EF4-FFF2-40B4-BE49-F238E27FC236}">
                <a16:creationId xmlns:a16="http://schemas.microsoft.com/office/drawing/2014/main" id="{DAFBD8B1-FEDD-A809-F1F9-96D7ADAA27DC}"/>
              </a:ext>
            </a:extLst>
          </p:cNvPr>
          <p:cNvSpPr>
            <a:spLocks noGrp="1"/>
          </p:cNvSpPr>
          <p:nvPr>
            <p:ph type="body" sz="quarter" idx="11"/>
          </p:nvPr>
        </p:nvSpPr>
        <p:spPr>
          <a:xfrm>
            <a:off x="610940" y="1139213"/>
            <a:ext cx="10963275" cy="422275"/>
          </a:xfrm>
        </p:spPr>
        <p:txBody>
          <a:bodyPr/>
          <a:lstStyle/>
          <a:p>
            <a:r>
              <a:rPr lang="en-US"/>
              <a:t>Non-institutional support</a:t>
            </a:r>
            <a:endParaRPr lang="da-DK"/>
          </a:p>
        </p:txBody>
      </p:sp>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a:t>EU-</a:t>
            </a:r>
            <a:r>
              <a:rPr lang="da-DK" err="1"/>
              <a:t>citizen.science</a:t>
            </a:r>
            <a:endParaRPr lang="da-DK"/>
          </a:p>
        </p:txBody>
      </p:sp>
    </p:spTree>
    <p:extLst>
      <p:ext uri="{BB962C8B-B14F-4D97-AF65-F5344CB8AC3E}">
        <p14:creationId xmlns:p14="http://schemas.microsoft.com/office/powerpoint/2010/main" val="4004399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16CC19-3B93-484C-6D6C-145A6B3B72A3}"/>
              </a:ext>
            </a:extLst>
          </p:cNvPr>
          <p:cNvPicPr>
            <a:picLocks noChangeAspect="1"/>
          </p:cNvPicPr>
          <p:nvPr/>
        </p:nvPicPr>
        <p:blipFill>
          <a:blip r:embed="rId3"/>
          <a:stretch>
            <a:fillRect/>
          </a:stretch>
        </p:blipFill>
        <p:spPr>
          <a:xfrm>
            <a:off x="-1" y="881675"/>
            <a:ext cx="12129073" cy="5976325"/>
          </a:xfrm>
          <a:prstGeom prst="rect">
            <a:avLst/>
          </a:prstGeom>
        </p:spPr>
      </p:pic>
      <p:sp>
        <p:nvSpPr>
          <p:cNvPr id="2" name="Pladsholder til tekst 1">
            <a:extLst>
              <a:ext uri="{FF2B5EF4-FFF2-40B4-BE49-F238E27FC236}">
                <a16:creationId xmlns:a16="http://schemas.microsoft.com/office/drawing/2014/main" id="{AD67D1A5-C5B5-394B-210E-7D8AB6D44938}"/>
              </a:ext>
            </a:extLst>
          </p:cNvPr>
          <p:cNvSpPr>
            <a:spLocks noGrp="1"/>
          </p:cNvSpPr>
          <p:nvPr>
            <p:ph type="body" sz="quarter" idx="10"/>
          </p:nvPr>
        </p:nvSpPr>
        <p:spPr/>
        <p:txBody>
          <a:bodyPr lIns="91440" tIns="45720" rIns="91440" bIns="45720" anchor="t"/>
          <a:lstStyle/>
          <a:p>
            <a:r>
              <a:rPr lang="da-DK"/>
              <a:t>EU-</a:t>
            </a:r>
            <a:r>
              <a:rPr lang="da-DK" err="1"/>
              <a:t>citizen.science</a:t>
            </a:r>
            <a:endParaRPr lang="da-DK"/>
          </a:p>
        </p:txBody>
      </p:sp>
      <p:sp>
        <p:nvSpPr>
          <p:cNvPr id="8" name="Oval 7">
            <a:extLst>
              <a:ext uri="{FF2B5EF4-FFF2-40B4-BE49-F238E27FC236}">
                <a16:creationId xmlns:a16="http://schemas.microsoft.com/office/drawing/2014/main" id="{97BE86E2-9889-4356-1DB8-2E682300C892}"/>
              </a:ext>
            </a:extLst>
          </p:cNvPr>
          <p:cNvSpPr/>
          <p:nvPr/>
        </p:nvSpPr>
        <p:spPr>
          <a:xfrm>
            <a:off x="3896659" y="1021976"/>
            <a:ext cx="735106" cy="41237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Oval 8">
            <a:extLst>
              <a:ext uri="{FF2B5EF4-FFF2-40B4-BE49-F238E27FC236}">
                <a16:creationId xmlns:a16="http://schemas.microsoft.com/office/drawing/2014/main" id="{C53705AE-19D0-85EB-8AB7-42DEEFD296A4}"/>
              </a:ext>
            </a:extLst>
          </p:cNvPr>
          <p:cNvSpPr/>
          <p:nvPr/>
        </p:nvSpPr>
        <p:spPr>
          <a:xfrm>
            <a:off x="2172446" y="3429001"/>
            <a:ext cx="1335741" cy="407894"/>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val 11">
            <a:extLst>
              <a:ext uri="{FF2B5EF4-FFF2-40B4-BE49-F238E27FC236}">
                <a16:creationId xmlns:a16="http://schemas.microsoft.com/office/drawing/2014/main" id="{249888AB-A08A-6C20-4636-F909A57BD272}"/>
              </a:ext>
            </a:extLst>
          </p:cNvPr>
          <p:cNvSpPr/>
          <p:nvPr/>
        </p:nvSpPr>
        <p:spPr>
          <a:xfrm>
            <a:off x="3677023" y="3387310"/>
            <a:ext cx="1107141" cy="49141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icture 13">
            <a:extLst>
              <a:ext uri="{FF2B5EF4-FFF2-40B4-BE49-F238E27FC236}">
                <a16:creationId xmlns:a16="http://schemas.microsoft.com/office/drawing/2014/main" id="{0E4FF403-FE55-4B8D-F853-AB4D019EEBBB}"/>
              </a:ext>
            </a:extLst>
          </p:cNvPr>
          <p:cNvPicPr>
            <a:picLocks noChangeAspect="1"/>
          </p:cNvPicPr>
          <p:nvPr/>
        </p:nvPicPr>
        <p:blipFill>
          <a:blip r:embed="rId4"/>
          <a:stretch>
            <a:fillRect/>
          </a:stretch>
        </p:blipFill>
        <p:spPr>
          <a:xfrm>
            <a:off x="8645763" y="0"/>
            <a:ext cx="3546238" cy="3251200"/>
          </a:xfrm>
          <a:prstGeom prst="rect">
            <a:avLst/>
          </a:prstGeom>
        </p:spPr>
      </p:pic>
      <p:pic>
        <p:nvPicPr>
          <p:cNvPr id="16" name="Picture 15">
            <a:extLst>
              <a:ext uri="{FF2B5EF4-FFF2-40B4-BE49-F238E27FC236}">
                <a16:creationId xmlns:a16="http://schemas.microsoft.com/office/drawing/2014/main" id="{BF2E5BCE-3747-E954-5345-0417F1EC7F2F}"/>
              </a:ext>
            </a:extLst>
          </p:cNvPr>
          <p:cNvPicPr>
            <a:picLocks noChangeAspect="1"/>
          </p:cNvPicPr>
          <p:nvPr/>
        </p:nvPicPr>
        <p:blipFill>
          <a:blip r:embed="rId5"/>
          <a:stretch>
            <a:fillRect/>
          </a:stretch>
        </p:blipFill>
        <p:spPr>
          <a:xfrm>
            <a:off x="6882063" y="3871726"/>
            <a:ext cx="5331427" cy="2986274"/>
          </a:xfrm>
          <a:prstGeom prst="rect">
            <a:avLst/>
          </a:prstGeom>
        </p:spPr>
      </p:pic>
      <p:cxnSp>
        <p:nvCxnSpPr>
          <p:cNvPr id="18" name="Straight Arrow Connector 17">
            <a:extLst>
              <a:ext uri="{FF2B5EF4-FFF2-40B4-BE49-F238E27FC236}">
                <a16:creationId xmlns:a16="http://schemas.microsoft.com/office/drawing/2014/main" id="{63196C74-0182-F98D-7038-1069B3449150}"/>
              </a:ext>
            </a:extLst>
          </p:cNvPr>
          <p:cNvCxnSpPr>
            <a:stCxn id="8" idx="7"/>
          </p:cNvCxnSpPr>
          <p:nvPr/>
        </p:nvCxnSpPr>
        <p:spPr>
          <a:xfrm flipV="1">
            <a:off x="4524111" y="881675"/>
            <a:ext cx="4172304" cy="2006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A3ACBB-09B3-2191-63CF-1AD1CF51F04A}"/>
              </a:ext>
            </a:extLst>
          </p:cNvPr>
          <p:cNvCxnSpPr>
            <a:cxnSpLocks/>
            <a:stCxn id="12" idx="5"/>
          </p:cNvCxnSpPr>
          <p:nvPr/>
        </p:nvCxnSpPr>
        <p:spPr>
          <a:xfrm>
            <a:off x="4622027" y="3806762"/>
            <a:ext cx="2340908" cy="9536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A114B03-4682-B660-801A-6F76B4452065}"/>
              </a:ext>
            </a:extLst>
          </p:cNvPr>
          <p:cNvSpPr/>
          <p:nvPr/>
        </p:nvSpPr>
        <p:spPr>
          <a:xfrm>
            <a:off x="798851" y="3429001"/>
            <a:ext cx="1335741"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Oval 3">
            <a:extLst>
              <a:ext uri="{FF2B5EF4-FFF2-40B4-BE49-F238E27FC236}">
                <a16:creationId xmlns:a16="http://schemas.microsoft.com/office/drawing/2014/main" id="{DFF19606-9386-C549-6FED-7CBA7199C57F}"/>
              </a:ext>
            </a:extLst>
          </p:cNvPr>
          <p:cNvSpPr/>
          <p:nvPr/>
        </p:nvSpPr>
        <p:spPr>
          <a:xfrm>
            <a:off x="4953000" y="3429000"/>
            <a:ext cx="1668517"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Oval 5">
            <a:extLst>
              <a:ext uri="{FF2B5EF4-FFF2-40B4-BE49-F238E27FC236}">
                <a16:creationId xmlns:a16="http://schemas.microsoft.com/office/drawing/2014/main" id="{E1CA1FBD-9C6C-9C36-4082-2762B2CA85A5}"/>
              </a:ext>
            </a:extLst>
          </p:cNvPr>
          <p:cNvSpPr/>
          <p:nvPr/>
        </p:nvSpPr>
        <p:spPr>
          <a:xfrm>
            <a:off x="6699362" y="3429000"/>
            <a:ext cx="1335741"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Oval 6">
            <a:extLst>
              <a:ext uri="{FF2B5EF4-FFF2-40B4-BE49-F238E27FC236}">
                <a16:creationId xmlns:a16="http://schemas.microsoft.com/office/drawing/2014/main" id="{3B356E51-6D35-532F-B483-3CC40FA53508}"/>
              </a:ext>
            </a:extLst>
          </p:cNvPr>
          <p:cNvSpPr/>
          <p:nvPr/>
        </p:nvSpPr>
        <p:spPr>
          <a:xfrm>
            <a:off x="8070451" y="3441879"/>
            <a:ext cx="1335741" cy="40789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46229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918D5-7B31-F767-071E-23C0645D0F65}"/>
              </a:ext>
            </a:extLst>
          </p:cNvPr>
          <p:cNvSpPr>
            <a:spLocks noGrp="1"/>
          </p:cNvSpPr>
          <p:nvPr>
            <p:ph type="body" sz="quarter" idx="10"/>
          </p:nvPr>
        </p:nvSpPr>
        <p:spPr>
          <a:xfrm>
            <a:off x="1109661" y="4706232"/>
            <a:ext cx="3893659" cy="398012"/>
          </a:xfrm>
        </p:spPr>
        <p:txBody>
          <a:bodyPr/>
          <a:lstStyle/>
          <a:p>
            <a:r>
              <a:rPr lang="en-US"/>
              <a:t>Training Module 3.1.2</a:t>
            </a:r>
            <a:endParaRPr lang="da-DK"/>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2" y="2743321"/>
            <a:ext cx="5120315" cy="577850"/>
          </a:xfrm>
        </p:spPr>
        <p:txBody>
          <a:bodyPr/>
          <a:lstStyle/>
          <a:p>
            <a:r>
              <a:rPr lang="en-US"/>
              <a:t>The funding landscape for citizen science</a:t>
            </a:r>
            <a:endParaRPr lang="da-DK"/>
          </a:p>
        </p:txBody>
      </p:sp>
    </p:spTree>
    <p:extLst>
      <p:ext uri="{BB962C8B-B14F-4D97-AF65-F5344CB8AC3E}">
        <p14:creationId xmlns:p14="http://schemas.microsoft.com/office/powerpoint/2010/main" val="2816838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DB6DBF04-81F2-08E3-319F-91B4AD127C6A}"/>
              </a:ext>
            </a:extLst>
          </p:cNvPr>
          <p:cNvPicPr>
            <a:picLocks noChangeAspect="1"/>
          </p:cNvPicPr>
          <p:nvPr/>
        </p:nvPicPr>
        <p:blipFill>
          <a:blip r:embed="rId2"/>
          <a:stretch>
            <a:fillRect/>
          </a:stretch>
        </p:blipFill>
        <p:spPr>
          <a:xfrm>
            <a:off x="2986392" y="1023912"/>
            <a:ext cx="8109382" cy="5834088"/>
          </a:xfrm>
          <a:prstGeom prst="rect">
            <a:avLst/>
          </a:prstGeom>
        </p:spPr>
      </p:pic>
      <p:sp>
        <p:nvSpPr>
          <p:cNvPr id="4" name="Text Placeholder 1">
            <a:extLst>
              <a:ext uri="{FF2B5EF4-FFF2-40B4-BE49-F238E27FC236}">
                <a16:creationId xmlns:a16="http://schemas.microsoft.com/office/drawing/2014/main" id="{AE9E5ED4-95C5-ADD7-B15B-361AC02546C4}"/>
              </a:ext>
            </a:extLst>
          </p:cNvPr>
          <p:cNvSpPr>
            <a:spLocks noGrp="1"/>
          </p:cNvSpPr>
          <p:nvPr>
            <p:ph type="body" sz="quarter" idx="10"/>
          </p:nvPr>
        </p:nvSpPr>
        <p:spPr>
          <a:xfrm>
            <a:off x="2457390" y="443962"/>
            <a:ext cx="9734610" cy="1438974"/>
          </a:xfrm>
        </p:spPr>
        <p:txBody>
          <a:bodyPr/>
          <a:lstStyle/>
          <a:p>
            <a:r>
              <a:rPr lang="en-GB"/>
              <a:t>Use funding databases like Research Professional</a:t>
            </a:r>
          </a:p>
        </p:txBody>
      </p:sp>
    </p:spTree>
    <p:extLst>
      <p:ext uri="{BB962C8B-B14F-4D97-AF65-F5344CB8AC3E}">
        <p14:creationId xmlns:p14="http://schemas.microsoft.com/office/powerpoint/2010/main" val="1912251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90C7D0-8F20-148F-7A1D-109758E41CAA}"/>
              </a:ext>
            </a:extLst>
          </p:cNvPr>
          <p:cNvPicPr>
            <a:picLocks noChangeAspect="1"/>
          </p:cNvPicPr>
          <p:nvPr/>
        </p:nvPicPr>
        <p:blipFill>
          <a:blip r:embed="rId2"/>
          <a:stretch>
            <a:fillRect/>
          </a:stretch>
        </p:blipFill>
        <p:spPr>
          <a:xfrm>
            <a:off x="7033521" y="0"/>
            <a:ext cx="5009394" cy="6858000"/>
          </a:xfrm>
          <a:prstGeom prst="rect">
            <a:avLst/>
          </a:prstGeom>
        </p:spPr>
      </p:pic>
      <p:sp>
        <p:nvSpPr>
          <p:cNvPr id="7" name="Text Placeholder 1">
            <a:extLst>
              <a:ext uri="{FF2B5EF4-FFF2-40B4-BE49-F238E27FC236}">
                <a16:creationId xmlns:a16="http://schemas.microsoft.com/office/drawing/2014/main" id="{C539DFA7-2A96-183E-66AB-4B641BE64040}"/>
              </a:ext>
            </a:extLst>
          </p:cNvPr>
          <p:cNvSpPr>
            <a:spLocks noGrp="1"/>
          </p:cNvSpPr>
          <p:nvPr>
            <p:ph type="body" sz="quarter" idx="10"/>
          </p:nvPr>
        </p:nvSpPr>
        <p:spPr>
          <a:xfrm>
            <a:off x="612844" y="1562643"/>
            <a:ext cx="5483156" cy="1438974"/>
          </a:xfrm>
        </p:spPr>
        <p:txBody>
          <a:bodyPr/>
          <a:lstStyle/>
          <a:p>
            <a:r>
              <a:rPr lang="en-GB" sz="2400"/>
              <a:t>A search for “citizen science” gives limited results</a:t>
            </a:r>
          </a:p>
        </p:txBody>
      </p:sp>
    </p:spTree>
    <p:extLst>
      <p:ext uri="{BB962C8B-B14F-4D97-AF65-F5344CB8AC3E}">
        <p14:creationId xmlns:p14="http://schemas.microsoft.com/office/powerpoint/2010/main" val="197080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8BF79-F915-E56F-87F7-A67BE91F600F}"/>
              </a:ext>
            </a:extLst>
          </p:cNvPr>
          <p:cNvPicPr>
            <a:picLocks noChangeAspect="1"/>
          </p:cNvPicPr>
          <p:nvPr/>
        </p:nvPicPr>
        <p:blipFill>
          <a:blip r:embed="rId2"/>
          <a:stretch>
            <a:fillRect/>
          </a:stretch>
        </p:blipFill>
        <p:spPr>
          <a:xfrm>
            <a:off x="6861518" y="0"/>
            <a:ext cx="5077558" cy="6858000"/>
          </a:xfrm>
          <a:prstGeom prst="rect">
            <a:avLst/>
          </a:prstGeom>
        </p:spPr>
      </p:pic>
      <p:sp>
        <p:nvSpPr>
          <p:cNvPr id="5" name="Text Placeholder 1">
            <a:extLst>
              <a:ext uri="{FF2B5EF4-FFF2-40B4-BE49-F238E27FC236}">
                <a16:creationId xmlns:a16="http://schemas.microsoft.com/office/drawing/2014/main" id="{A085D6B1-FAA6-495E-8C00-0F9BB9A1D84E}"/>
              </a:ext>
            </a:extLst>
          </p:cNvPr>
          <p:cNvSpPr>
            <a:spLocks noGrp="1"/>
          </p:cNvSpPr>
          <p:nvPr>
            <p:ph type="body" sz="quarter" idx="10"/>
          </p:nvPr>
        </p:nvSpPr>
        <p:spPr>
          <a:xfrm>
            <a:off x="599408" y="1426455"/>
            <a:ext cx="5266371" cy="3575887"/>
          </a:xfrm>
        </p:spPr>
        <p:txBody>
          <a:bodyPr/>
          <a:lstStyle/>
          <a:p>
            <a:r>
              <a:rPr lang="en-GB" sz="2400"/>
              <a:t>A search for “participatory” gives more results! </a:t>
            </a:r>
          </a:p>
          <a:p>
            <a:endParaRPr lang="en-GB" sz="2400"/>
          </a:p>
          <a:p>
            <a:r>
              <a:rPr lang="en-GB" sz="2400"/>
              <a:t>Consider using other related search terms to get more results</a:t>
            </a:r>
          </a:p>
        </p:txBody>
      </p:sp>
    </p:spTree>
    <p:extLst>
      <p:ext uri="{BB962C8B-B14F-4D97-AF65-F5344CB8AC3E}">
        <p14:creationId xmlns:p14="http://schemas.microsoft.com/office/powerpoint/2010/main" val="274495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D5CBB-8088-D379-DD87-F872D2F4CDF5}"/>
              </a:ext>
            </a:extLst>
          </p:cNvPr>
          <p:cNvSpPr>
            <a:spLocks noGrp="1"/>
          </p:cNvSpPr>
          <p:nvPr>
            <p:ph type="body" sz="quarter" idx="10"/>
          </p:nvPr>
        </p:nvSpPr>
        <p:spPr/>
        <p:txBody>
          <a:bodyPr/>
          <a:lstStyle/>
          <a:p>
            <a:r>
              <a:rPr lang="en-US"/>
              <a:t>Citizen Science Funding</a:t>
            </a:r>
            <a:endParaRPr lang="da-DK"/>
          </a:p>
        </p:txBody>
      </p:sp>
      <p:pic>
        <p:nvPicPr>
          <p:cNvPr id="6" name="Picture 5">
            <a:extLst>
              <a:ext uri="{FF2B5EF4-FFF2-40B4-BE49-F238E27FC236}">
                <a16:creationId xmlns:a16="http://schemas.microsoft.com/office/drawing/2014/main" id="{D16F3557-DFEE-8BD1-E971-03ED0BD51EF2}"/>
              </a:ext>
            </a:extLst>
          </p:cNvPr>
          <p:cNvPicPr>
            <a:picLocks noChangeAspect="1"/>
          </p:cNvPicPr>
          <p:nvPr/>
        </p:nvPicPr>
        <p:blipFill>
          <a:blip r:embed="rId2"/>
          <a:stretch>
            <a:fillRect/>
          </a:stretch>
        </p:blipFill>
        <p:spPr>
          <a:xfrm>
            <a:off x="-512027" y="881675"/>
            <a:ext cx="3575213" cy="5077838"/>
          </a:xfrm>
          <a:prstGeom prst="rect">
            <a:avLst/>
          </a:prstGeom>
        </p:spPr>
      </p:pic>
      <p:sp>
        <p:nvSpPr>
          <p:cNvPr id="7" name="TextBox 6">
            <a:extLst>
              <a:ext uri="{FF2B5EF4-FFF2-40B4-BE49-F238E27FC236}">
                <a16:creationId xmlns:a16="http://schemas.microsoft.com/office/drawing/2014/main" id="{5AAD2F1A-0C1A-754D-1F88-7895E6AA1558}"/>
              </a:ext>
            </a:extLst>
          </p:cNvPr>
          <p:cNvSpPr txBox="1"/>
          <p:nvPr/>
        </p:nvSpPr>
        <p:spPr>
          <a:xfrm>
            <a:off x="3113391" y="2316416"/>
            <a:ext cx="4083511" cy="2031325"/>
          </a:xfrm>
          <a:prstGeom prst="rect">
            <a:avLst/>
          </a:prstGeom>
          <a:noFill/>
        </p:spPr>
        <p:txBody>
          <a:bodyPr wrap="square" rtlCol="0">
            <a:spAutoFit/>
          </a:bodyPr>
          <a:lstStyle/>
          <a:p>
            <a:r>
              <a:rPr lang="en-US"/>
              <a:t>Horizon Europe will also support and promote the </a:t>
            </a:r>
            <a:r>
              <a:rPr lang="en-US" b="1">
                <a:solidFill>
                  <a:schemeClr val="accent1">
                    <a:lumMod val="75000"/>
                  </a:schemeClr>
                </a:solidFill>
              </a:rPr>
              <a:t>involvement of citizens</a:t>
            </a:r>
            <a:r>
              <a:rPr lang="en-US"/>
              <a:t>, civil society and end-users in public engagement, </a:t>
            </a:r>
            <a:r>
              <a:rPr lang="en-US" b="1">
                <a:solidFill>
                  <a:schemeClr val="accent1">
                    <a:lumMod val="75000"/>
                  </a:schemeClr>
                </a:solidFill>
              </a:rPr>
              <a:t>citizen science</a:t>
            </a:r>
            <a:r>
              <a:rPr lang="en-US"/>
              <a:t>, and user-led innovation modes of research and innovation</a:t>
            </a:r>
            <a:endParaRPr lang="da-DK"/>
          </a:p>
        </p:txBody>
      </p:sp>
      <p:pic>
        <p:nvPicPr>
          <p:cNvPr id="4" name="Picture 3">
            <a:extLst>
              <a:ext uri="{FF2B5EF4-FFF2-40B4-BE49-F238E27FC236}">
                <a16:creationId xmlns:a16="http://schemas.microsoft.com/office/drawing/2014/main" id="{4522770E-B626-DC2A-070D-113EAFD1593D}"/>
              </a:ext>
            </a:extLst>
          </p:cNvPr>
          <p:cNvPicPr>
            <a:picLocks noChangeAspect="1"/>
          </p:cNvPicPr>
          <p:nvPr/>
        </p:nvPicPr>
        <p:blipFill>
          <a:blip r:embed="rId3"/>
          <a:stretch>
            <a:fillRect/>
          </a:stretch>
        </p:blipFill>
        <p:spPr>
          <a:xfrm>
            <a:off x="2381250" y="1031300"/>
            <a:ext cx="4681031" cy="1110245"/>
          </a:xfrm>
          <a:prstGeom prst="rect">
            <a:avLst/>
          </a:prstGeom>
        </p:spPr>
      </p:pic>
      <p:cxnSp>
        <p:nvCxnSpPr>
          <p:cNvPr id="9" name="Straight Connector 8">
            <a:extLst>
              <a:ext uri="{FF2B5EF4-FFF2-40B4-BE49-F238E27FC236}">
                <a16:creationId xmlns:a16="http://schemas.microsoft.com/office/drawing/2014/main" id="{6918E7D6-FB0A-D99D-0CDB-7B7016C7026C}"/>
              </a:ext>
            </a:extLst>
          </p:cNvPr>
          <p:cNvCxnSpPr>
            <a:cxnSpLocks/>
          </p:cNvCxnSpPr>
          <p:nvPr/>
        </p:nvCxnSpPr>
        <p:spPr>
          <a:xfrm>
            <a:off x="4153711" y="1964988"/>
            <a:ext cx="184825" cy="42801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9A6F283-B83A-B86A-002F-24E0F64A3697}"/>
              </a:ext>
            </a:extLst>
          </p:cNvPr>
          <p:cNvSpPr/>
          <p:nvPr/>
        </p:nvSpPr>
        <p:spPr>
          <a:xfrm>
            <a:off x="2381250" y="1464110"/>
            <a:ext cx="4681031" cy="500878"/>
          </a:xfrm>
          <a:prstGeom prst="rect">
            <a:avLst/>
          </a:prstGeom>
          <a:noFill/>
          <a:ln w="28575">
            <a:solidFill>
              <a:srgbClr val="85B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0" name="Straight Connector 19">
            <a:extLst>
              <a:ext uri="{FF2B5EF4-FFF2-40B4-BE49-F238E27FC236}">
                <a16:creationId xmlns:a16="http://schemas.microsoft.com/office/drawing/2014/main" id="{1674AA41-49CA-299F-C08D-739060B22764}"/>
              </a:ext>
            </a:extLst>
          </p:cNvPr>
          <p:cNvCxnSpPr>
            <a:cxnSpLocks/>
          </p:cNvCxnSpPr>
          <p:nvPr/>
        </p:nvCxnSpPr>
        <p:spPr>
          <a:xfrm>
            <a:off x="7196901" y="166960"/>
            <a:ext cx="0" cy="5975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FED6A0-0CA9-00DB-E406-2B51DB1321D9}"/>
              </a:ext>
            </a:extLst>
          </p:cNvPr>
          <p:cNvSpPr txBox="1"/>
          <p:nvPr/>
        </p:nvSpPr>
        <p:spPr>
          <a:xfrm>
            <a:off x="2626477" y="4699169"/>
            <a:ext cx="4520220" cy="1754326"/>
          </a:xfrm>
          <a:prstGeom prst="rect">
            <a:avLst/>
          </a:prstGeom>
          <a:solidFill>
            <a:schemeClr val="bg1"/>
          </a:solidFill>
        </p:spPr>
        <p:txBody>
          <a:bodyPr wrap="square">
            <a:spAutoFit/>
          </a:bodyPr>
          <a:lstStyle/>
          <a:p>
            <a:pPr marL="266700" indent="-266700">
              <a:spcAft>
                <a:spcPts val="1200"/>
              </a:spcAft>
            </a:pPr>
            <a:r>
              <a:rPr lang="en-IE" sz="1800"/>
              <a:t>Open Science, which includes citizen and societal engagement, will be </a:t>
            </a:r>
            <a:r>
              <a:rPr lang="en-IE" sz="1800" b="1"/>
              <a:t>operationalised </a:t>
            </a:r>
            <a:r>
              <a:rPr lang="en-IE" sz="1800"/>
              <a:t>throughout the programme: </a:t>
            </a:r>
            <a:r>
              <a:rPr lang="en-IE" sz="1800" b="1"/>
              <a:t>award criteria </a:t>
            </a:r>
            <a:r>
              <a:rPr lang="en-IE" sz="1800"/>
              <a:t>for proposal evaluation, </a:t>
            </a:r>
            <a:r>
              <a:rPr lang="en-IE" sz="1800" b="1"/>
              <a:t>key impact pathways</a:t>
            </a:r>
            <a:r>
              <a:rPr lang="en-IE" sz="1800"/>
              <a:t>, and within </a:t>
            </a:r>
            <a:r>
              <a:rPr lang="en-IE" sz="1800" b="1"/>
              <a:t>topic texts</a:t>
            </a:r>
            <a:endParaRPr lang="en-GB" sz="1800" b="1"/>
          </a:p>
        </p:txBody>
      </p:sp>
      <p:sp>
        <p:nvSpPr>
          <p:cNvPr id="3" name="Text Placeholder 7">
            <a:extLst>
              <a:ext uri="{FF2B5EF4-FFF2-40B4-BE49-F238E27FC236}">
                <a16:creationId xmlns:a16="http://schemas.microsoft.com/office/drawing/2014/main" id="{3454ACD4-644C-D7FA-BA36-02BABF4DFA76}"/>
              </a:ext>
            </a:extLst>
          </p:cNvPr>
          <p:cNvSpPr txBox="1">
            <a:spLocks/>
          </p:cNvSpPr>
          <p:nvPr/>
        </p:nvSpPr>
        <p:spPr>
          <a:xfrm>
            <a:off x="7281317" y="1060878"/>
            <a:ext cx="4710625" cy="3832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da-DK" sz="1800"/>
              <a:t>In </a:t>
            </a:r>
            <a:r>
              <a:rPr lang="da-DK" sz="1800">
                <a:hlinkClick r:id="rId4"/>
              </a:rPr>
              <a:t>Horizon Europe Missions</a:t>
            </a:r>
            <a:r>
              <a:rPr lang="da-DK" sz="1800"/>
              <a:t>, </a:t>
            </a:r>
            <a:r>
              <a:rPr lang="en-US" sz="1800" b="1"/>
              <a:t>citizen</a:t>
            </a:r>
            <a:r>
              <a:rPr lang="da-DK" sz="1800" b="1"/>
              <a:t> science </a:t>
            </a:r>
            <a:r>
              <a:rPr lang="en-US" sz="1800" b="1"/>
              <a:t>is acknowledged to play a key role </a:t>
            </a:r>
            <a:r>
              <a:rPr lang="en-US" sz="1800"/>
              <a:t>in research and innovation by providing feedback on new technologies and ensuring societal uptake of disruptive solutions. </a:t>
            </a:r>
          </a:p>
          <a:p>
            <a:pPr>
              <a:lnSpc>
                <a:spcPct val="110000"/>
              </a:lnSpc>
              <a:spcBef>
                <a:spcPts val="0"/>
              </a:spcBef>
            </a:pPr>
            <a:endParaRPr lang="en-US" sz="1800">
              <a:solidFill>
                <a:srgbClr val="404040"/>
              </a:solidFill>
            </a:endParaRPr>
          </a:p>
          <a:p>
            <a:pPr>
              <a:lnSpc>
                <a:spcPct val="110000"/>
              </a:lnSpc>
              <a:spcBef>
                <a:spcPts val="0"/>
              </a:spcBef>
            </a:pPr>
            <a:r>
              <a:rPr lang="en-US" sz="1800"/>
              <a:t>Furthermore, the </a:t>
            </a:r>
            <a:r>
              <a:rPr lang="en-US" sz="1800">
                <a:hlinkClick r:id="rId5"/>
              </a:rPr>
              <a:t>excellence sections</a:t>
            </a:r>
            <a:r>
              <a:rPr lang="en-US" sz="1800"/>
              <a:t> (in RIAs and IAs) are </a:t>
            </a:r>
            <a:r>
              <a:rPr lang="en-US" sz="1800" b="1"/>
              <a:t>evaluated by the quality of open science practices</a:t>
            </a:r>
            <a:r>
              <a:rPr lang="en-US" sz="1800"/>
              <a:t>, including the engagement of citizens. </a:t>
            </a:r>
            <a:endParaRPr lang="da-DK" sz="1800"/>
          </a:p>
          <a:p>
            <a:endParaRPr lang="da-DK"/>
          </a:p>
        </p:txBody>
      </p:sp>
      <p:sp>
        <p:nvSpPr>
          <p:cNvPr id="5" name="Text Placeholder 6">
            <a:extLst>
              <a:ext uri="{FF2B5EF4-FFF2-40B4-BE49-F238E27FC236}">
                <a16:creationId xmlns:a16="http://schemas.microsoft.com/office/drawing/2014/main" id="{1602E298-0F73-1ADF-A41F-E066C3448D7B}"/>
              </a:ext>
            </a:extLst>
          </p:cNvPr>
          <p:cNvSpPr txBox="1">
            <a:spLocks/>
          </p:cNvSpPr>
          <p:nvPr/>
        </p:nvSpPr>
        <p:spPr>
          <a:xfrm>
            <a:off x="7247664" y="459400"/>
            <a:ext cx="5222875" cy="422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48235"/>
                </a:solidFill>
              </a:rPr>
              <a:t>Horizon Europe Missions</a:t>
            </a:r>
            <a:endParaRPr lang="da-DK">
              <a:solidFill>
                <a:srgbClr val="548235"/>
              </a:solidFill>
            </a:endParaRPr>
          </a:p>
        </p:txBody>
      </p:sp>
      <p:pic>
        <p:nvPicPr>
          <p:cNvPr id="8" name="Picture 2" descr="Horizon Europe missions: a new approach to research and innovation -  Euromontana">
            <a:extLst>
              <a:ext uri="{FF2B5EF4-FFF2-40B4-BE49-F238E27FC236}">
                <a16:creationId xmlns:a16="http://schemas.microsoft.com/office/drawing/2014/main" id="{14FC3DAD-1B2D-8D2E-F6B8-6326C92FB2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018" y="4805253"/>
            <a:ext cx="3864424" cy="198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18511B-A751-C4D4-BA13-EFAA51D48B60}"/>
              </a:ext>
            </a:extLst>
          </p:cNvPr>
          <p:cNvSpPr>
            <a:spLocks noGrp="1"/>
          </p:cNvSpPr>
          <p:nvPr>
            <p:ph type="body" sz="quarter" idx="12"/>
          </p:nvPr>
        </p:nvSpPr>
        <p:spPr>
          <a:xfrm>
            <a:off x="611188" y="1663430"/>
            <a:ext cx="10963275" cy="4269058"/>
          </a:xfrm>
        </p:spPr>
        <p:txBody>
          <a:bodyPr/>
          <a:lstStyle/>
          <a:p>
            <a:pPr marL="285750" indent="-285750" algn="l">
              <a:lnSpc>
                <a:spcPct val="110000"/>
              </a:lnSpc>
              <a:spcBef>
                <a:spcPts val="0"/>
              </a:spcBef>
              <a:buFont typeface="Wingdings" panose="05000000000000000000" pitchFamily="2" charset="2"/>
              <a:buChar char="Ø"/>
            </a:pPr>
            <a:r>
              <a:rPr lang="en-US"/>
              <a:t>Doing It </a:t>
            </a:r>
            <a:r>
              <a:rPr lang="en-US" err="1"/>
              <a:t>TOgether</a:t>
            </a:r>
            <a:r>
              <a:rPr lang="en-US"/>
              <a:t> science (</a:t>
            </a:r>
            <a:r>
              <a:rPr lang="en-US">
                <a:hlinkClick r:id="rId2"/>
              </a:rPr>
              <a:t>DITOs</a:t>
            </a:r>
            <a:r>
              <a:rPr lang="en-US"/>
              <a:t>)</a:t>
            </a:r>
          </a:p>
          <a:p>
            <a:pPr marL="285750" indent="-285750" algn="l">
              <a:lnSpc>
                <a:spcPct val="110000"/>
              </a:lnSpc>
              <a:spcBef>
                <a:spcPts val="0"/>
              </a:spcBef>
              <a:buFont typeface="Wingdings" panose="05000000000000000000" pitchFamily="2" charset="2"/>
              <a:buChar char="Ø"/>
            </a:pPr>
            <a:r>
              <a:rPr lang="en-US" err="1"/>
              <a:t>REsearch</a:t>
            </a:r>
            <a:r>
              <a:rPr lang="en-US"/>
              <a:t> </a:t>
            </a:r>
            <a:r>
              <a:rPr lang="en-US" err="1"/>
              <a:t>INfrastructures</a:t>
            </a:r>
            <a:r>
              <a:rPr lang="en-US"/>
              <a:t> FOR Citizens in Europe (</a:t>
            </a:r>
            <a:r>
              <a:rPr lang="en-US">
                <a:hlinkClick r:id="rId3"/>
              </a:rPr>
              <a:t>REINFORCE</a:t>
            </a:r>
            <a:r>
              <a:rPr lang="en-US"/>
              <a:t>)</a:t>
            </a:r>
          </a:p>
          <a:p>
            <a:pPr marL="285750" indent="-285750">
              <a:lnSpc>
                <a:spcPct val="110000"/>
              </a:lnSpc>
              <a:spcBef>
                <a:spcPts val="0"/>
              </a:spcBef>
              <a:buFont typeface="Wingdings" panose="05000000000000000000" pitchFamily="2" charset="2"/>
              <a:buChar char="Ø"/>
            </a:pPr>
            <a:r>
              <a:rPr lang="en-US"/>
              <a:t>Distributed Network for </a:t>
            </a:r>
            <a:r>
              <a:rPr lang="en-US" err="1"/>
              <a:t>Odour</a:t>
            </a:r>
            <a:r>
              <a:rPr lang="en-US"/>
              <a:t> Sensing, Empowerment and Sustainability (</a:t>
            </a:r>
            <a:r>
              <a:rPr lang="en-US">
                <a:hlinkClick r:id="rId4"/>
              </a:rPr>
              <a:t>D-NOSES</a:t>
            </a:r>
            <a:r>
              <a:rPr lang="en-US"/>
              <a:t>)</a:t>
            </a:r>
          </a:p>
          <a:p>
            <a:pPr marL="285750" indent="-285750">
              <a:lnSpc>
                <a:spcPct val="110000"/>
              </a:lnSpc>
              <a:spcBef>
                <a:spcPts val="0"/>
              </a:spcBef>
              <a:buFont typeface="Wingdings" panose="05000000000000000000" pitchFamily="2" charset="2"/>
              <a:buChar char="Ø"/>
            </a:pPr>
            <a:r>
              <a:rPr lang="en-US"/>
              <a:t>Citizen Science as the new paradigm for Science Communication (</a:t>
            </a:r>
            <a:r>
              <a:rPr lang="en-US">
                <a:hlinkClick r:id="rId5"/>
              </a:rPr>
              <a:t>NEWSERA</a:t>
            </a:r>
            <a:r>
              <a:rPr lang="en-US"/>
              <a:t>)</a:t>
            </a:r>
          </a:p>
          <a:p>
            <a:pPr marL="285750" indent="-285750">
              <a:lnSpc>
                <a:spcPct val="110000"/>
              </a:lnSpc>
              <a:spcBef>
                <a:spcPts val="0"/>
              </a:spcBef>
              <a:buFont typeface="Wingdings" panose="05000000000000000000" pitchFamily="2" charset="2"/>
              <a:buChar char="Ø"/>
            </a:pPr>
            <a:r>
              <a:rPr lang="en-US"/>
              <a:t>Measuring the Impact of Citizen Science (</a:t>
            </a:r>
            <a:r>
              <a:rPr lang="en-US">
                <a:hlinkClick r:id="rId6"/>
              </a:rPr>
              <a:t>MICS</a:t>
            </a:r>
            <a:r>
              <a:rPr lang="en-US"/>
              <a:t>)</a:t>
            </a:r>
          </a:p>
          <a:p>
            <a:pPr marL="285750" indent="-285750">
              <a:lnSpc>
                <a:spcPct val="110000"/>
              </a:lnSpc>
              <a:spcBef>
                <a:spcPts val="0"/>
              </a:spcBef>
              <a:buFont typeface="Wingdings" panose="05000000000000000000" pitchFamily="2" charset="2"/>
              <a:buChar char="Ø"/>
            </a:pPr>
            <a:r>
              <a:rPr lang="en-US"/>
              <a:t>Citizens Observing </a:t>
            </a:r>
            <a:r>
              <a:rPr lang="en-US" err="1"/>
              <a:t>UrbaN</a:t>
            </a:r>
            <a:r>
              <a:rPr lang="en-US"/>
              <a:t> Transport (</a:t>
            </a:r>
            <a:r>
              <a:rPr lang="en-US" err="1">
                <a:hlinkClick r:id="rId7"/>
              </a:rPr>
              <a:t>WeCount</a:t>
            </a:r>
            <a:r>
              <a:rPr lang="en-US"/>
              <a:t>)</a:t>
            </a:r>
          </a:p>
          <a:p>
            <a:pPr marL="285750" indent="-285750">
              <a:lnSpc>
                <a:spcPct val="110000"/>
              </a:lnSpc>
              <a:spcBef>
                <a:spcPts val="0"/>
              </a:spcBef>
              <a:buFont typeface="Wingdings" panose="05000000000000000000" pitchFamily="2" charset="2"/>
              <a:buChar char="Ø"/>
            </a:pPr>
            <a:r>
              <a:rPr lang="en-US"/>
              <a:t>Citizen Science for Urban Environment and Health (</a:t>
            </a:r>
            <a:r>
              <a:rPr lang="en-US" err="1">
                <a:hlinkClick r:id="rId8"/>
              </a:rPr>
              <a:t>CitieS</a:t>
            </a:r>
            <a:r>
              <a:rPr lang="en-US">
                <a:hlinkClick r:id="rId8"/>
              </a:rPr>
              <a:t>-Health</a:t>
            </a:r>
            <a:r>
              <a:rPr lang="en-US"/>
              <a:t>)</a:t>
            </a:r>
          </a:p>
          <a:p>
            <a:pPr marL="285750" indent="-285750">
              <a:lnSpc>
                <a:spcPct val="110000"/>
              </a:lnSpc>
              <a:spcBef>
                <a:spcPts val="0"/>
              </a:spcBef>
              <a:buFont typeface="Wingdings" panose="05000000000000000000" pitchFamily="2" charset="2"/>
              <a:buChar char="Ø"/>
            </a:pPr>
            <a:r>
              <a:rPr lang="en-US"/>
              <a:t>The Platform for Sharing, Initiating, and Learning Citizen Science in Europe (</a:t>
            </a:r>
            <a:r>
              <a:rPr lang="en-US">
                <a:hlinkClick r:id="rId9"/>
              </a:rPr>
              <a:t>EU-</a:t>
            </a:r>
            <a:r>
              <a:rPr lang="en-US" err="1">
                <a:hlinkClick r:id="rId9"/>
              </a:rPr>
              <a:t>citizen.science</a:t>
            </a:r>
            <a:r>
              <a:rPr lang="en-US"/>
              <a:t>)</a:t>
            </a:r>
          </a:p>
          <a:p>
            <a:pPr marL="285750" indent="-285750">
              <a:lnSpc>
                <a:spcPct val="110000"/>
              </a:lnSpc>
              <a:spcBef>
                <a:spcPts val="0"/>
              </a:spcBef>
              <a:buFont typeface="Wingdings" panose="05000000000000000000" pitchFamily="2" charset="2"/>
              <a:buChar char="Ø"/>
            </a:pPr>
            <a:r>
              <a:rPr lang="en-US"/>
              <a:t>Science Transformation in </a:t>
            </a:r>
            <a:r>
              <a:rPr lang="en-US" err="1"/>
              <a:t>EuroPe</a:t>
            </a:r>
            <a:r>
              <a:rPr lang="en-US"/>
              <a:t> through Citizens involvement in </a:t>
            </a:r>
            <a:r>
              <a:rPr lang="en-US" err="1"/>
              <a:t>HeAlth</a:t>
            </a:r>
            <a:r>
              <a:rPr lang="en-US"/>
              <a:t>, </a:t>
            </a:r>
            <a:r>
              <a:rPr lang="en-US" err="1"/>
              <a:t>coNservation</a:t>
            </a:r>
            <a:r>
              <a:rPr lang="en-US"/>
              <a:t> and </a:t>
            </a:r>
            <a:r>
              <a:rPr lang="en-US" err="1"/>
              <a:t>enerGy</a:t>
            </a:r>
            <a:r>
              <a:rPr lang="en-US"/>
              <a:t> </a:t>
            </a:r>
            <a:r>
              <a:rPr lang="en-US" err="1"/>
              <a:t>rEsearch</a:t>
            </a:r>
            <a:r>
              <a:rPr lang="en-US"/>
              <a:t> (</a:t>
            </a:r>
            <a:r>
              <a:rPr lang="en-US">
                <a:hlinkClick r:id="rId10"/>
              </a:rPr>
              <a:t>STEP CHANGE</a:t>
            </a:r>
            <a:r>
              <a:rPr lang="en-US"/>
              <a:t>)</a:t>
            </a:r>
          </a:p>
          <a:p>
            <a:pPr marL="285750" indent="-285750">
              <a:lnSpc>
                <a:spcPct val="110000"/>
              </a:lnSpc>
              <a:spcBef>
                <a:spcPts val="0"/>
              </a:spcBef>
              <a:buFont typeface="Wingdings" panose="05000000000000000000" pitchFamily="2" charset="2"/>
              <a:buChar char="Ø"/>
            </a:pPr>
            <a:r>
              <a:rPr lang="en-US">
                <a:hlinkClick r:id="rId11"/>
              </a:rPr>
              <a:t>INCENTIVE</a:t>
            </a:r>
            <a:r>
              <a:rPr lang="en-US"/>
              <a:t> – Citizen Science Hubs</a:t>
            </a:r>
          </a:p>
          <a:p>
            <a:pPr marL="285750" indent="-285750">
              <a:lnSpc>
                <a:spcPct val="110000"/>
              </a:lnSpc>
              <a:spcBef>
                <a:spcPts val="0"/>
              </a:spcBef>
              <a:buFont typeface="Wingdings" panose="05000000000000000000" pitchFamily="2" charset="2"/>
              <a:buChar char="Ø"/>
            </a:pPr>
            <a:r>
              <a:rPr lang="en-US"/>
              <a:t>Supporting sustainable Institutional Changes to promote Citizen Science in Science and Technology (</a:t>
            </a:r>
            <a:r>
              <a:rPr lang="en-US">
                <a:hlinkClick r:id="rId12"/>
              </a:rPr>
              <a:t>TIME4CS</a:t>
            </a:r>
            <a:r>
              <a:rPr lang="en-US"/>
              <a:t>)</a:t>
            </a:r>
          </a:p>
          <a:p>
            <a:pPr marL="285750" indent="-285750">
              <a:lnSpc>
                <a:spcPct val="110000"/>
              </a:lnSpc>
              <a:spcBef>
                <a:spcPts val="0"/>
              </a:spcBef>
              <a:buFont typeface="Wingdings" panose="05000000000000000000" pitchFamily="2" charset="2"/>
              <a:buChar char="Ø"/>
            </a:pPr>
            <a:endParaRPr lang="en-US"/>
          </a:p>
          <a:p>
            <a:pPr marL="285750" indent="-285750">
              <a:lnSpc>
                <a:spcPct val="110000"/>
              </a:lnSpc>
              <a:spcBef>
                <a:spcPts val="0"/>
              </a:spcBef>
              <a:buFont typeface="Wingdings" panose="05000000000000000000" pitchFamily="2" charset="2"/>
              <a:buChar char="Ø"/>
            </a:pPr>
            <a:endParaRPr lang="en-US"/>
          </a:p>
          <a:p>
            <a:pPr marL="285750" indent="-285750">
              <a:lnSpc>
                <a:spcPct val="110000"/>
              </a:lnSpc>
              <a:spcBef>
                <a:spcPts val="0"/>
              </a:spcBef>
              <a:buFont typeface="Wingdings" panose="05000000000000000000" pitchFamily="2" charset="2"/>
              <a:buChar char="Ø"/>
            </a:pPr>
            <a:endParaRPr lang="en-US"/>
          </a:p>
          <a:p>
            <a:pPr marL="285750" indent="-285750">
              <a:lnSpc>
                <a:spcPct val="110000"/>
              </a:lnSpc>
              <a:spcBef>
                <a:spcPts val="0"/>
              </a:spcBef>
              <a:buFont typeface="Wingdings" panose="05000000000000000000" pitchFamily="2" charset="2"/>
              <a:buChar char="Ø"/>
            </a:pPr>
            <a:endParaRPr lang="da-DK"/>
          </a:p>
        </p:txBody>
      </p:sp>
      <p:sp>
        <p:nvSpPr>
          <p:cNvPr id="5" name="Text Placeholder 4">
            <a:extLst>
              <a:ext uri="{FF2B5EF4-FFF2-40B4-BE49-F238E27FC236}">
                <a16:creationId xmlns:a16="http://schemas.microsoft.com/office/drawing/2014/main" id="{55BEA082-016F-9821-B929-6B5BFEA09D1A}"/>
              </a:ext>
            </a:extLst>
          </p:cNvPr>
          <p:cNvSpPr>
            <a:spLocks noGrp="1"/>
          </p:cNvSpPr>
          <p:nvPr>
            <p:ph type="body" sz="quarter" idx="11"/>
          </p:nvPr>
        </p:nvSpPr>
        <p:spPr>
          <a:xfrm>
            <a:off x="610940" y="1156006"/>
            <a:ext cx="10963275" cy="422275"/>
          </a:xfrm>
        </p:spPr>
        <p:txBody>
          <a:bodyPr/>
          <a:lstStyle/>
          <a:p>
            <a:r>
              <a:rPr lang="en-US"/>
              <a:t>Horizon2020 – examples of CS-related funded projects</a:t>
            </a:r>
            <a:endParaRPr lang="da-DK"/>
          </a:p>
        </p:txBody>
      </p:sp>
      <p:sp>
        <p:nvSpPr>
          <p:cNvPr id="4" name="Text Placeholder 3">
            <a:extLst>
              <a:ext uri="{FF2B5EF4-FFF2-40B4-BE49-F238E27FC236}">
                <a16:creationId xmlns:a16="http://schemas.microsoft.com/office/drawing/2014/main" id="{34638459-C0E0-A991-D1F9-6C45302F972E}"/>
              </a:ext>
            </a:extLst>
          </p:cNvPr>
          <p:cNvSpPr>
            <a:spLocks noGrp="1"/>
          </p:cNvSpPr>
          <p:nvPr>
            <p:ph type="body" sz="quarter" idx="10"/>
          </p:nvPr>
        </p:nvSpPr>
        <p:spPr/>
        <p:txBody>
          <a:bodyPr/>
          <a:lstStyle/>
          <a:p>
            <a:r>
              <a:rPr lang="en-US"/>
              <a:t>EU Citizen Science funding</a:t>
            </a:r>
            <a:endParaRPr lang="da-DK"/>
          </a:p>
        </p:txBody>
      </p:sp>
    </p:spTree>
    <p:extLst>
      <p:ext uri="{BB962C8B-B14F-4D97-AF65-F5344CB8AC3E}">
        <p14:creationId xmlns:p14="http://schemas.microsoft.com/office/powerpoint/2010/main" val="2833082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D5CBB-8088-D379-DD87-F872D2F4CDF5}"/>
              </a:ext>
            </a:extLst>
          </p:cNvPr>
          <p:cNvSpPr>
            <a:spLocks noGrp="1"/>
          </p:cNvSpPr>
          <p:nvPr>
            <p:ph type="body" sz="quarter" idx="10"/>
          </p:nvPr>
        </p:nvSpPr>
        <p:spPr/>
        <p:txBody>
          <a:bodyPr/>
          <a:lstStyle/>
          <a:p>
            <a:r>
              <a:rPr lang="en-US"/>
              <a:t>Citizen Science Funding</a:t>
            </a:r>
            <a:endParaRPr lang="da-DK"/>
          </a:p>
        </p:txBody>
      </p:sp>
      <p:pic>
        <p:nvPicPr>
          <p:cNvPr id="17" name="Picture 16">
            <a:extLst>
              <a:ext uri="{FF2B5EF4-FFF2-40B4-BE49-F238E27FC236}">
                <a16:creationId xmlns:a16="http://schemas.microsoft.com/office/drawing/2014/main" id="{7B98E625-2997-365B-1152-3D0BE7E108E8}"/>
              </a:ext>
            </a:extLst>
          </p:cNvPr>
          <p:cNvPicPr>
            <a:picLocks noChangeAspect="1"/>
          </p:cNvPicPr>
          <p:nvPr/>
        </p:nvPicPr>
        <p:blipFill>
          <a:blip r:embed="rId2"/>
          <a:stretch>
            <a:fillRect/>
          </a:stretch>
        </p:blipFill>
        <p:spPr>
          <a:xfrm>
            <a:off x="246117" y="1008667"/>
            <a:ext cx="5409965" cy="4524799"/>
          </a:xfrm>
          <a:prstGeom prst="rect">
            <a:avLst/>
          </a:prstGeom>
        </p:spPr>
      </p:pic>
      <p:pic>
        <p:nvPicPr>
          <p:cNvPr id="19" name="Picture 18">
            <a:extLst>
              <a:ext uri="{FF2B5EF4-FFF2-40B4-BE49-F238E27FC236}">
                <a16:creationId xmlns:a16="http://schemas.microsoft.com/office/drawing/2014/main" id="{5221DC9E-36DB-42A8-E9E2-99AEA3F94B70}"/>
              </a:ext>
            </a:extLst>
          </p:cNvPr>
          <p:cNvPicPr>
            <a:picLocks noChangeAspect="1"/>
          </p:cNvPicPr>
          <p:nvPr/>
        </p:nvPicPr>
        <p:blipFill>
          <a:blip r:embed="rId3"/>
          <a:stretch>
            <a:fillRect/>
          </a:stretch>
        </p:blipFill>
        <p:spPr>
          <a:xfrm>
            <a:off x="7136091" y="346278"/>
            <a:ext cx="4912241" cy="1974529"/>
          </a:xfrm>
          <a:prstGeom prst="rect">
            <a:avLst/>
          </a:prstGeom>
        </p:spPr>
      </p:pic>
      <p:pic>
        <p:nvPicPr>
          <p:cNvPr id="5" name="Picture 4">
            <a:extLst>
              <a:ext uri="{FF2B5EF4-FFF2-40B4-BE49-F238E27FC236}">
                <a16:creationId xmlns:a16="http://schemas.microsoft.com/office/drawing/2014/main" id="{CD654C0C-71D9-311A-D967-F768D2742F60}"/>
              </a:ext>
            </a:extLst>
          </p:cNvPr>
          <p:cNvPicPr>
            <a:picLocks noChangeAspect="1"/>
          </p:cNvPicPr>
          <p:nvPr/>
        </p:nvPicPr>
        <p:blipFill>
          <a:blip r:embed="rId4"/>
          <a:stretch>
            <a:fillRect/>
          </a:stretch>
        </p:blipFill>
        <p:spPr>
          <a:xfrm>
            <a:off x="6888090" y="2320807"/>
            <a:ext cx="5274567" cy="4604554"/>
          </a:xfrm>
          <a:prstGeom prst="rect">
            <a:avLst/>
          </a:prstGeom>
        </p:spPr>
      </p:pic>
      <p:sp>
        <p:nvSpPr>
          <p:cNvPr id="8" name="TextBox 7">
            <a:extLst>
              <a:ext uri="{FF2B5EF4-FFF2-40B4-BE49-F238E27FC236}">
                <a16:creationId xmlns:a16="http://schemas.microsoft.com/office/drawing/2014/main" id="{6FA6D97C-D5E6-F004-885A-E36FFD52BE0A}"/>
              </a:ext>
            </a:extLst>
          </p:cNvPr>
          <p:cNvSpPr txBox="1"/>
          <p:nvPr/>
        </p:nvSpPr>
        <p:spPr>
          <a:xfrm>
            <a:off x="246117" y="5660458"/>
            <a:ext cx="5057795" cy="369332"/>
          </a:xfrm>
          <a:prstGeom prst="rect">
            <a:avLst/>
          </a:prstGeom>
          <a:noFill/>
        </p:spPr>
        <p:txBody>
          <a:bodyPr wrap="none" rtlCol="0">
            <a:spAutoFit/>
          </a:bodyPr>
          <a:lstStyle/>
          <a:p>
            <a:r>
              <a:rPr lang="en-US">
                <a:hlinkClick r:id="rId5"/>
              </a:rPr>
              <a:t>ERC Showcase of Citizen Science projects</a:t>
            </a:r>
            <a:endParaRPr lang="da-DK"/>
          </a:p>
        </p:txBody>
      </p:sp>
    </p:spTree>
    <p:extLst>
      <p:ext uri="{BB962C8B-B14F-4D97-AF65-F5344CB8AC3E}">
        <p14:creationId xmlns:p14="http://schemas.microsoft.com/office/powerpoint/2010/main" val="63236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lvl="0"/>
            <a:r>
              <a:rPr lang="en-US" sz="2400" b="1" dirty="0">
                <a:solidFill>
                  <a:srgbClr val="1F3643"/>
                </a:solidFill>
              </a:rPr>
              <a:t>Training Module 3.1: Institutional promotion of citizen science</a:t>
            </a:r>
          </a:p>
          <a:p>
            <a:pPr marL="971550" lvl="1" indent="-285750"/>
            <a:r>
              <a:rPr lang="en-US" sz="2000" dirty="0">
                <a:solidFill>
                  <a:srgbClr val="1F3643"/>
                </a:solidFill>
              </a:rPr>
              <a:t>Training Module 3.1.1: Successful institutional promotion of resources and infrastructure to support citizen science</a:t>
            </a:r>
          </a:p>
          <a:p>
            <a:pPr marL="971550" lvl="1" indent="-285750"/>
            <a:r>
              <a:rPr lang="en-US" sz="2000" dirty="0">
                <a:solidFill>
                  <a:srgbClr val="1F3643"/>
                </a:solidFill>
              </a:rPr>
              <a:t>Training Module 3.1.2: The funding landscape for citizen science</a:t>
            </a:r>
          </a:p>
          <a:p>
            <a:pPr marL="971550" lvl="1" indent="-285750"/>
            <a:r>
              <a:rPr lang="en-US" sz="2000" dirty="0">
                <a:solidFill>
                  <a:srgbClr val="1F3643"/>
                </a:solidFill>
              </a:rPr>
              <a:t>Training Module 3.1.3: Interactive session: Designing citizen science proposals</a:t>
            </a:r>
          </a:p>
          <a:p>
            <a:pPr marL="285750" lvl="0" indent="-285750"/>
            <a:r>
              <a:rPr lang="en-US" sz="2400" b="1" dirty="0">
                <a:solidFill>
                  <a:srgbClr val="1F3643"/>
                </a:solidFill>
              </a:rPr>
              <a:t>Training Module 3.2: Open science practices</a:t>
            </a:r>
          </a:p>
          <a:p>
            <a:pPr marL="971550" lvl="1" indent="-285750"/>
            <a:r>
              <a:rPr lang="en-US" sz="2000" dirty="0">
                <a:solidFill>
                  <a:srgbClr val="1F3643"/>
                </a:solidFill>
              </a:rPr>
              <a:t>Training Module 3.2.1: Ethical and legal guidelines for citizen science</a:t>
            </a:r>
          </a:p>
          <a:p>
            <a:pPr marL="971550" lvl="1" indent="-285750"/>
            <a:r>
              <a:rPr lang="en-US" sz="2000" dirty="0">
                <a:solidFill>
                  <a:srgbClr val="1F3643"/>
                </a:solidFill>
              </a:rPr>
              <a:t>Training Module 3</a:t>
            </a:r>
            <a:r>
              <a:rPr lang="da-DK" sz="2000" dirty="0">
                <a:solidFill>
                  <a:srgbClr val="1F3643"/>
                </a:solidFill>
              </a:rPr>
              <a:t>.2.2: </a:t>
            </a:r>
            <a:r>
              <a:rPr lang="da-DK" sz="2000" dirty="0" err="1">
                <a:solidFill>
                  <a:srgbClr val="1F3643"/>
                </a:solidFill>
              </a:rPr>
              <a:t>Institutional</a:t>
            </a:r>
            <a:r>
              <a:rPr lang="da-DK" sz="2000" dirty="0">
                <a:solidFill>
                  <a:srgbClr val="1F3643"/>
                </a:solidFill>
              </a:rPr>
              <a:t> </a:t>
            </a:r>
            <a:r>
              <a:rPr lang="da-DK" sz="2000" dirty="0" err="1">
                <a:solidFill>
                  <a:srgbClr val="1F3643"/>
                </a:solidFill>
              </a:rPr>
              <a:t>contact</a:t>
            </a:r>
            <a:r>
              <a:rPr lang="da-DK" sz="2000" dirty="0">
                <a:solidFill>
                  <a:srgbClr val="1F3643"/>
                </a:solidFill>
              </a:rPr>
              <a:t> points for </a:t>
            </a:r>
            <a:r>
              <a:rPr lang="da-DK" sz="2000" dirty="0" err="1">
                <a:solidFill>
                  <a:srgbClr val="1F3643"/>
                </a:solidFill>
              </a:rPr>
              <a:t>citizen</a:t>
            </a:r>
            <a:r>
              <a:rPr lang="da-DK" sz="2000" dirty="0">
                <a:solidFill>
                  <a:srgbClr val="1F3643"/>
                </a:solidFill>
              </a:rPr>
              <a:t> science</a:t>
            </a:r>
          </a:p>
          <a:p>
            <a:pPr marL="971550" lvl="1" indent="-285750"/>
            <a:r>
              <a:rPr lang="en-US" sz="2000" dirty="0">
                <a:solidFill>
                  <a:srgbClr val="1F3643"/>
                </a:solidFill>
              </a:rPr>
              <a:t>Training Module 3</a:t>
            </a:r>
            <a:r>
              <a:rPr lang="da-DK" sz="2000" dirty="0">
                <a:solidFill>
                  <a:srgbClr val="1F3643"/>
                </a:solidFill>
              </a:rPr>
              <a:t>.2.3: Interactive session: </a:t>
            </a:r>
            <a:r>
              <a:rPr lang="da-DK" sz="2000" dirty="0" err="1">
                <a:solidFill>
                  <a:srgbClr val="1F3643"/>
                </a:solidFill>
              </a:rPr>
              <a:t>Designing</a:t>
            </a:r>
            <a:r>
              <a:rPr lang="da-DK" sz="2000" dirty="0">
                <a:solidFill>
                  <a:srgbClr val="1F3643"/>
                </a:solidFill>
              </a:rPr>
              <a:t> a CS </a:t>
            </a:r>
            <a:r>
              <a:rPr lang="da-DK" sz="2000" dirty="0" err="1">
                <a:solidFill>
                  <a:srgbClr val="1F3643"/>
                </a:solidFill>
              </a:rPr>
              <a:t>Institutional</a:t>
            </a:r>
            <a:r>
              <a:rPr lang="da-DK" sz="2000" dirty="0">
                <a:solidFill>
                  <a:srgbClr val="1F3643"/>
                </a:solidFill>
              </a:rPr>
              <a:t> Contact Point (CS-ICP) for </a:t>
            </a:r>
            <a:r>
              <a:rPr lang="da-DK" sz="2000" dirty="0" err="1">
                <a:solidFill>
                  <a:srgbClr val="1F3643"/>
                </a:solidFill>
              </a:rPr>
              <a:t>your</a:t>
            </a:r>
            <a:r>
              <a:rPr lang="da-DK" sz="2000" dirty="0">
                <a:solidFill>
                  <a:srgbClr val="1F3643"/>
                </a:solidFill>
              </a:rPr>
              <a:t> institution</a:t>
            </a:r>
          </a:p>
          <a:p>
            <a:endParaRPr lang="en-GB" dirty="0"/>
          </a:p>
        </p:txBody>
      </p:sp>
      <p:sp>
        <p:nvSpPr>
          <p:cNvPr id="3" name="Text Placeholder 2"/>
          <p:cNvSpPr>
            <a:spLocks noGrp="1"/>
          </p:cNvSpPr>
          <p:nvPr>
            <p:ph type="body" sz="quarter" idx="11"/>
          </p:nvPr>
        </p:nvSpPr>
        <p:spPr/>
        <p:txBody>
          <a:bodyPr/>
          <a:lstStyle/>
          <a:p>
            <a:r>
              <a:rPr lang="en-GB" dirty="0"/>
              <a:t>Training Program 3 </a:t>
            </a:r>
          </a:p>
        </p:txBody>
      </p:sp>
      <p:sp>
        <p:nvSpPr>
          <p:cNvPr id="4" name="Text Placeholder 3"/>
          <p:cNvSpPr>
            <a:spLocks noGrp="1"/>
          </p:cNvSpPr>
          <p:nvPr>
            <p:ph type="body" sz="quarter" idx="10"/>
          </p:nvPr>
        </p:nvSpPr>
        <p:spPr/>
        <p:txBody>
          <a:bodyPr/>
          <a:lstStyle/>
          <a:p>
            <a:r>
              <a:rPr lang="en-GB" dirty="0"/>
              <a:t>Support Resources &amp; Infrastructure</a:t>
            </a:r>
          </a:p>
        </p:txBody>
      </p:sp>
    </p:spTree>
    <p:extLst>
      <p:ext uri="{BB962C8B-B14F-4D97-AF65-F5344CB8AC3E}">
        <p14:creationId xmlns:p14="http://schemas.microsoft.com/office/powerpoint/2010/main" val="936957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82B16-7B1E-8E2B-EE72-BE7C54EDFF6B}"/>
              </a:ext>
            </a:extLst>
          </p:cNvPr>
          <p:cNvSpPr>
            <a:spLocks noGrp="1"/>
          </p:cNvSpPr>
          <p:nvPr>
            <p:ph type="body" sz="quarter" idx="10"/>
          </p:nvPr>
        </p:nvSpPr>
        <p:spPr/>
        <p:txBody>
          <a:bodyPr/>
          <a:lstStyle/>
          <a:p>
            <a:r>
              <a:rPr lang="en-US"/>
              <a:t>Upcoming EU calls related to citizen science</a:t>
            </a:r>
            <a:endParaRPr lang="da-DK"/>
          </a:p>
        </p:txBody>
      </p:sp>
      <p:sp>
        <p:nvSpPr>
          <p:cNvPr id="3" name="Tekstfelt 4">
            <a:extLst>
              <a:ext uri="{FF2B5EF4-FFF2-40B4-BE49-F238E27FC236}">
                <a16:creationId xmlns:a16="http://schemas.microsoft.com/office/drawing/2014/main" id="{5B94E9E7-18B6-A06E-09B3-0D41E015BC5A}"/>
              </a:ext>
            </a:extLst>
          </p:cNvPr>
          <p:cNvSpPr txBox="1"/>
          <p:nvPr/>
        </p:nvSpPr>
        <p:spPr>
          <a:xfrm>
            <a:off x="233464" y="914398"/>
            <a:ext cx="5857215" cy="5318379"/>
          </a:xfrm>
          <a:prstGeom prst="rect">
            <a:avLst/>
          </a:prstGeom>
          <a:noFill/>
          <a:ln w="38100">
            <a:noFill/>
          </a:ln>
        </p:spPr>
        <p:txBody>
          <a:bodyPr wrap="square">
            <a:spAutoFit/>
          </a:bodyPr>
          <a:lstStyle/>
          <a:p>
            <a:pPr>
              <a:lnSpc>
                <a:spcPct val="110000"/>
              </a:lnSpc>
            </a:pPr>
            <a:r>
              <a:rPr lang="en-US" sz="1000" b="1">
                <a:solidFill>
                  <a:srgbClr val="275291"/>
                </a:solidFill>
                <a:latin typeface="Segoe UI" panose="020B0502040204020203" pitchFamily="34" charset="0"/>
                <a:cs typeface="Segoe UI" panose="020B0502040204020203" pitchFamily="34" charset="0"/>
              </a:rPr>
              <a:t>Biodiversity</a:t>
            </a:r>
            <a:endParaRPr lang="en-US" sz="1000" b="0">
              <a:solidFill>
                <a:srgbClr val="275291"/>
              </a:solidFill>
              <a:latin typeface="Segoe UI" panose="020B0502040204020203" pitchFamily="34" charset="0"/>
              <a:cs typeface="Segoe UI" panose="020B0502040204020203" pitchFamily="34" charset="0"/>
            </a:endParaRPr>
          </a:p>
          <a:p>
            <a:pPr>
              <a:lnSpc>
                <a:spcPct val="110000"/>
              </a:lnSpc>
            </a:pPr>
            <a:r>
              <a:rPr lang="da-DK" sz="800" i="0">
                <a:solidFill>
                  <a:srgbClr val="616161"/>
                </a:solidFill>
                <a:effectLst/>
                <a:latin typeface="Segoe UI Light" panose="020B0502040204020203" pitchFamily="34" charset="0"/>
                <a:cs typeface="Segoe UI Light" panose="020B0502040204020203" pitchFamily="34" charset="0"/>
              </a:rPr>
              <a:t>HORIZON-CL6-2024-BIODIV-01-1		</a:t>
            </a:r>
            <a:r>
              <a:rPr lang="en-US" sz="800">
                <a:latin typeface="Segoe UI Light" panose="020B0502040204020203" pitchFamily="34" charset="0"/>
                <a:cs typeface="Segoe UI Light" panose="020B0502040204020203" pitchFamily="34" charset="0"/>
              </a:rPr>
              <a:t>22.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br>
              <a:rPr lang="en-US" sz="1200" b="0">
                <a:latin typeface="Segoe UI" panose="020B0502040204020203" pitchFamily="34" charset="0"/>
                <a:cs typeface="Segoe UI" panose="020B0502040204020203" pitchFamily="34" charset="0"/>
              </a:rPr>
            </a:br>
            <a:r>
              <a:rPr lang="en-US" sz="1200" b="1">
                <a:solidFill>
                  <a:srgbClr val="4A9195"/>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Invasive alien species</a:t>
            </a:r>
            <a:endParaRPr lang="en-US" sz="1200" b="1">
              <a:solidFill>
                <a:srgbClr val="4A9195"/>
              </a:solidFill>
              <a:latin typeface="Segoe UI" panose="020B0502040204020203" pitchFamily="34" charset="0"/>
              <a:cs typeface="Segoe UI" panose="020B0502040204020203" pitchFamily="34" charset="0"/>
            </a:endParaRPr>
          </a:p>
          <a:p>
            <a:pPr>
              <a:lnSpc>
                <a:spcPct val="110000"/>
              </a:lnSpc>
            </a:pPr>
            <a:br>
              <a:rPr lang="en-US" sz="1000">
                <a:solidFill>
                  <a:schemeClr val="dk1"/>
                </a:solidFill>
                <a:latin typeface="Segoe UI Light" panose="020B0502040204020203" pitchFamily="34" charset="0"/>
                <a:cs typeface="Segoe UI Light" panose="020B0502040204020203" pitchFamily="34" charset="0"/>
              </a:rPr>
            </a:br>
            <a:r>
              <a:rPr lang="en-US" sz="800">
                <a:solidFill>
                  <a:schemeClr val="dk1"/>
                </a:solidFill>
                <a:latin typeface="Segoe UI Light" panose="020B0502040204020203" pitchFamily="34" charset="0"/>
                <a:cs typeface="Segoe UI Light" panose="020B0502040204020203" pitchFamily="34" charset="0"/>
              </a:rPr>
              <a:t>HORIZON-CL6-2024-BIODIV-01-5		</a:t>
            </a:r>
            <a:r>
              <a:rPr lang="en-US" sz="800">
                <a:latin typeface="Segoe UI Light" panose="020B0502040204020203" pitchFamily="34" charset="0"/>
                <a:cs typeface="Segoe UI Light" panose="020B0502040204020203" pitchFamily="34" charset="0"/>
              </a:rPr>
              <a:t> 22.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br>
              <a:rPr lang="en-US" sz="1200">
                <a:solidFill>
                  <a:schemeClr val="dk1"/>
                </a:solidFill>
                <a:latin typeface="Segoe UI" panose="020B0502040204020203" pitchFamily="34" charset="0"/>
                <a:cs typeface="Segoe UI" panose="020B0502040204020203" pitchFamily="34" charset="0"/>
              </a:rPr>
            </a:b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Transformative action of policy mixes, governance and </a:t>
            </a:r>
            <a:r>
              <a:rPr lang="en-US" sz="1200" b="1" err="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digitalisation</a:t>
            </a: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 addressing biodiversity loss </a:t>
            </a:r>
            <a:endPar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endParaRPr>
          </a:p>
          <a:p>
            <a:pPr>
              <a:lnSpc>
                <a:spcPct val="110000"/>
              </a:lnSpc>
            </a:pPr>
            <a:br>
              <a:rPr lang="en-US" sz="1200" b="1">
                <a:solidFill>
                  <a:srgbClr val="4A9195"/>
                </a:solidFill>
                <a:latin typeface="Segoe UI Black" panose="020B0A02040204020203" pitchFamily="34" charset="0"/>
                <a:ea typeface="Segoe UI Black" panose="020B0A02040204020203" pitchFamily="34" charset="0"/>
                <a:cs typeface="Segoe UI" panose="020B0502040204020203" pitchFamily="34" charset="0"/>
              </a:rPr>
            </a:br>
            <a:endParaRPr lang="en-US" sz="1200" b="1">
              <a:solidFill>
                <a:srgbClr val="4A9195"/>
              </a:solidFill>
              <a:latin typeface="Segoe UI Black" panose="020B0A02040204020203" pitchFamily="34" charset="0"/>
              <a:ea typeface="Segoe UI Black" panose="020B0A02040204020203" pitchFamily="34" charset="0"/>
              <a:cs typeface="Segoe UI" panose="020B0502040204020203" pitchFamily="34" charset="0"/>
            </a:endParaRPr>
          </a:p>
          <a:p>
            <a:pPr>
              <a:lnSpc>
                <a:spcPct val="110000"/>
              </a:lnSpc>
            </a:pPr>
            <a:r>
              <a:rPr lang="en-US" sz="1000" b="1">
                <a:solidFill>
                  <a:srgbClr val="275291"/>
                </a:solidFill>
                <a:latin typeface="Segoe UI" panose="020B0502040204020203" pitchFamily="34" charset="0"/>
                <a:cs typeface="Segoe UI" panose="020B0502040204020203" pitchFamily="34" charset="0"/>
              </a:rPr>
              <a:t>Climate &amp; Green transition</a:t>
            </a:r>
          </a:p>
          <a:p>
            <a:pPr lvl="0">
              <a:defRPr/>
            </a:pPr>
            <a:r>
              <a:rPr lang="en-US" sz="800">
                <a:latin typeface="Segoe UI Light" panose="020B0502040204020203" pitchFamily="34" charset="0"/>
                <a:cs typeface="Segoe UI Light" panose="020B0502040204020203" pitchFamily="34" charset="0"/>
              </a:rPr>
              <a:t>HORIZON-CL6-2024-GOVERNANCE-01 		28.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p>
          <a:p>
            <a:pPr lvl="0">
              <a:defRPr/>
            </a:pPr>
            <a:r>
              <a:rPr lang="en-US" sz="1200" b="1" u="sng">
                <a:solidFill>
                  <a:srgbClr val="4A9195"/>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The role of mainstream media, social media and marketing in fostering healthy and sustainable consumption patterns and how to encourage good practices</a:t>
            </a:r>
            <a:endParaRPr lang="en-US" sz="1200" b="1" u="sng">
              <a:solidFill>
                <a:srgbClr val="4A9195"/>
              </a:solidFill>
              <a:latin typeface="Segoe UI" panose="020B0502040204020203" pitchFamily="34" charset="0"/>
              <a:cs typeface="Segoe UI" panose="020B0502040204020203" pitchFamily="34" charset="0"/>
            </a:endParaRPr>
          </a:p>
          <a:p>
            <a:pPr lvl="0">
              <a:defRPr/>
            </a:pPr>
            <a:endParaRPr lang="en-US" sz="1200" b="1">
              <a:solidFill>
                <a:srgbClr val="222222"/>
              </a:solidFill>
              <a:latin typeface="Segoe UI" panose="020B0502040204020203" pitchFamily="34" charset="0"/>
              <a:cs typeface="Segoe UI" panose="020B0502040204020203" pitchFamily="34" charset="0"/>
            </a:endParaRPr>
          </a:p>
          <a:p>
            <a:pPr lvl="0">
              <a:defRPr/>
            </a:pPr>
            <a:r>
              <a:rPr lang="en-US" sz="800">
                <a:solidFill>
                  <a:schemeClr val="dk1"/>
                </a:solidFill>
                <a:latin typeface="Segoe UI Light" panose="020B0502040204020203" pitchFamily="34" charset="0"/>
                <a:cs typeface="Segoe UI Light" panose="020B0502040204020203" pitchFamily="34" charset="0"/>
              </a:rPr>
              <a:t>HORIZON-CL6-2024-COMMUNITIES-02-1-two-stage	22. </a:t>
            </a:r>
            <a:r>
              <a:rPr lang="en-US" sz="800" err="1">
                <a:solidFill>
                  <a:schemeClr val="dk1"/>
                </a:solidFill>
                <a:latin typeface="Segoe UI Light" panose="020B0502040204020203" pitchFamily="34" charset="0"/>
                <a:cs typeface="Segoe UI Light" panose="020B0502040204020203" pitchFamily="34" charset="0"/>
              </a:rPr>
              <a:t>februar</a:t>
            </a:r>
            <a:r>
              <a:rPr lang="en-US" sz="800">
                <a:solidFill>
                  <a:schemeClr val="dk1"/>
                </a:solidFill>
                <a:latin typeface="Segoe UI Light" panose="020B0502040204020203" pitchFamily="34" charset="0"/>
                <a:cs typeface="Segoe UI Light" panose="020B0502040204020203" pitchFamily="34" charset="0"/>
              </a:rPr>
              <a:t> 2024 + 17. </a:t>
            </a:r>
            <a:r>
              <a:rPr lang="en-US" sz="800" err="1">
                <a:solidFill>
                  <a:schemeClr val="dk1"/>
                </a:solidFill>
                <a:latin typeface="Segoe UI Light" panose="020B0502040204020203" pitchFamily="34" charset="0"/>
                <a:cs typeface="Segoe UI Light" panose="020B0502040204020203" pitchFamily="34" charset="0"/>
              </a:rPr>
              <a:t>september</a:t>
            </a:r>
            <a:r>
              <a:rPr lang="en-US" sz="800">
                <a:solidFill>
                  <a:schemeClr val="dk1"/>
                </a:solidFill>
                <a:latin typeface="Segoe UI Light" panose="020B0502040204020203" pitchFamily="34" charset="0"/>
                <a:cs typeface="Segoe UI Light" panose="020B0502040204020203" pitchFamily="34" charset="0"/>
              </a:rPr>
              <a:t> 2024</a:t>
            </a:r>
          </a:p>
          <a:p>
            <a:pPr lvl="0">
              <a:defRPr/>
            </a:pPr>
            <a:r>
              <a:rPr lang="en-US" sz="1200" b="1">
                <a:solidFill>
                  <a:srgbClr val="4A9195"/>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Innovating for climate-neutral rural communities by 2050</a:t>
            </a:r>
            <a:endParaRPr lang="en-US" sz="1200" b="1">
              <a:solidFill>
                <a:srgbClr val="4A9195"/>
              </a:solidFill>
              <a:latin typeface="Segoe UI" panose="020B0502040204020203" pitchFamily="34" charset="0"/>
              <a:cs typeface="Segoe UI" panose="020B0502040204020203" pitchFamily="34" charset="0"/>
            </a:endParaRPr>
          </a:p>
          <a:p>
            <a:pPr lvl="0">
              <a:defRPr/>
            </a:pPr>
            <a:br>
              <a:rPr lang="en-US" sz="1200" b="1">
                <a:solidFill>
                  <a:srgbClr val="222222"/>
                </a:solidFill>
                <a:latin typeface="Segoe UI" panose="020B0502040204020203" pitchFamily="34" charset="0"/>
                <a:cs typeface="Segoe UI" panose="020B0502040204020203" pitchFamily="34" charset="0"/>
              </a:rPr>
            </a:br>
            <a:r>
              <a:rPr lang="en-US" sz="800">
                <a:solidFill>
                  <a:schemeClr val="dk1"/>
                </a:solidFill>
                <a:latin typeface="Segoe UI Light" panose="020B0502040204020203" pitchFamily="34" charset="0"/>
                <a:cs typeface="Segoe UI Light" panose="020B0502040204020203" pitchFamily="34" charset="0"/>
              </a:rPr>
              <a:t>HORIZON-CL5-2024-D4-01-02		18. </a:t>
            </a:r>
            <a:r>
              <a:rPr lang="en-US" sz="800" err="1">
                <a:solidFill>
                  <a:schemeClr val="dk1"/>
                </a:solidFill>
                <a:latin typeface="Segoe UI Light" panose="020B0502040204020203" pitchFamily="34" charset="0"/>
                <a:cs typeface="Segoe UI Light" panose="020B0502040204020203" pitchFamily="34" charset="0"/>
              </a:rPr>
              <a:t>april</a:t>
            </a:r>
            <a:r>
              <a:rPr lang="en-US" sz="800">
                <a:solidFill>
                  <a:schemeClr val="dk1"/>
                </a:solidFill>
                <a:latin typeface="Segoe UI Light" panose="020B0502040204020203" pitchFamily="34" charset="0"/>
                <a:cs typeface="Segoe UI Light" panose="020B0502040204020203" pitchFamily="34" charset="0"/>
              </a:rPr>
              <a:t> 2024</a:t>
            </a:r>
          </a:p>
          <a:p>
            <a:pPr lvl="0">
              <a:defRPr/>
            </a:pPr>
            <a:r>
              <a:rPr lang="en-US" sz="1200" b="1">
                <a:solidFill>
                  <a:srgbClr val="4A9195"/>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Smart grid-ready buildings</a:t>
            </a:r>
            <a:endParaRPr lang="en-US" sz="1200" b="1">
              <a:solidFill>
                <a:srgbClr val="4A9195"/>
              </a:solidFill>
              <a:latin typeface="Segoe UI" panose="020B0502040204020203" pitchFamily="34" charset="0"/>
              <a:cs typeface="Segoe UI" panose="020B0502040204020203" pitchFamily="34" charset="0"/>
            </a:endParaRPr>
          </a:p>
          <a:p>
            <a:pPr lvl="0">
              <a:defRPr/>
            </a:pPr>
            <a:br>
              <a:rPr lang="en-US" sz="1200" b="1">
                <a:solidFill>
                  <a:srgbClr val="4A9195"/>
                </a:solidFill>
                <a:latin typeface="Segoe UI" panose="020B0502040204020203" pitchFamily="34" charset="0"/>
                <a:cs typeface="Segoe UI" panose="020B0502040204020203" pitchFamily="34" charset="0"/>
              </a:rPr>
            </a:br>
            <a:endParaRPr lang="en-US" sz="1200" b="1">
              <a:solidFill>
                <a:srgbClr val="4A9195"/>
              </a:solidFill>
              <a:latin typeface="Segoe UI" panose="020B0502040204020203" pitchFamily="34" charset="0"/>
              <a:cs typeface="Segoe UI" panose="020B0502040204020203" pitchFamily="34" charset="0"/>
            </a:endParaRPr>
          </a:p>
          <a:p>
            <a:pPr lvl="0">
              <a:defRPr/>
            </a:pPr>
            <a:r>
              <a:rPr lang="en-US" sz="1000" b="1">
                <a:solidFill>
                  <a:srgbClr val="275291"/>
                </a:solidFill>
                <a:latin typeface="Segoe IU"/>
                <a:cs typeface="Segoe UI" panose="020B0502040204020203" pitchFamily="34" charset="0"/>
              </a:rPr>
              <a:t>Digital citizenship</a:t>
            </a:r>
          </a:p>
          <a:p>
            <a:pPr>
              <a:defRPr/>
            </a:pPr>
            <a:r>
              <a:rPr lang="en-US" sz="800">
                <a:latin typeface="Segoe UI Light" panose="020B0502040204020203" pitchFamily="34" charset="0"/>
                <a:cs typeface="Segoe UI Light" panose="020B0502040204020203" pitchFamily="34" charset="0"/>
              </a:rPr>
              <a:t>HORIZON-CL2-2024-TRANSFORMATIONS-01-10	7.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2024</a:t>
            </a:r>
            <a:endParaRPr lang="en-US" sz="800" b="1">
              <a:solidFill>
                <a:srgbClr val="4A9195"/>
              </a:solidFill>
              <a:latin typeface="Segoe IU"/>
              <a:cs typeface="Segoe UI" panose="020B0502040204020203" pitchFamily="34" charset="0"/>
            </a:endParaRPr>
          </a:p>
          <a:p>
            <a:pPr lvl="0">
              <a:defRPr/>
            </a:pP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Effective education and </a:t>
            </a:r>
            <a:r>
              <a:rPr lang="en-US" sz="1200" b="1" err="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labour</a:t>
            </a: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 market transitions of young people </a:t>
            </a:r>
            <a:endParaRPr lang="en-US" sz="1200" b="1">
              <a:solidFill>
                <a:srgbClr val="275291"/>
              </a:solidFill>
              <a:latin typeface="Segoe IU"/>
              <a:cs typeface="Segoe UI" panose="020B0502040204020203" pitchFamily="34" charset="0"/>
            </a:endParaRPr>
          </a:p>
          <a:p>
            <a:pPr lvl="0">
              <a:defRPr/>
            </a:pPr>
            <a:endParaRPr lang="en-US" sz="1000" b="1">
              <a:solidFill>
                <a:srgbClr val="275291"/>
              </a:solidFill>
              <a:latin typeface="Segoe IU"/>
              <a:cs typeface="Segoe UI Light" panose="020B0502040204020203" pitchFamily="34" charset="0"/>
            </a:endParaRPr>
          </a:p>
          <a:p>
            <a:pPr lvl="0">
              <a:defRPr/>
            </a:pPr>
            <a:r>
              <a:rPr lang="en-US" sz="800">
                <a:solidFill>
                  <a:srgbClr val="000000"/>
                </a:solidFill>
                <a:latin typeface="Segoe UI Light" panose="020B0502040204020203" pitchFamily="34" charset="0"/>
                <a:cs typeface="Segoe UI Light" panose="020B0502040204020203" pitchFamily="34" charset="0"/>
              </a:rPr>
              <a:t>HORIZON-CL5-2024-D6-01-09		5. September 2024</a:t>
            </a:r>
          </a:p>
          <a:p>
            <a:pPr>
              <a:defRPr/>
            </a:pPr>
            <a:r>
              <a:rPr lang="en-US" sz="1200" b="1">
                <a:solidFill>
                  <a:srgbClr val="4A9195"/>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Policies and governance shaping the future transport and mobility systems</a:t>
            </a:r>
            <a:br>
              <a:rPr lang="en-US" sz="1200" b="1">
                <a:solidFill>
                  <a:srgbClr val="4A9195"/>
                </a:solidFill>
                <a:latin typeface="Segoe UI" panose="020B0502040204020203" pitchFamily="34" charset="0"/>
                <a:cs typeface="Segoe UI" panose="020B0502040204020203" pitchFamily="34" charset="0"/>
              </a:rPr>
            </a:br>
            <a:endParaRPr lang="da-DK" sz="1000">
              <a:latin typeface="Segoe UI Light" panose="020B0502040204020203" pitchFamily="34" charset="0"/>
              <a:cs typeface="Segoe UI Light" panose="020B0502040204020203" pitchFamily="34" charset="0"/>
            </a:endParaRPr>
          </a:p>
          <a:p>
            <a:pPr>
              <a:defRPr/>
            </a:pPr>
            <a:r>
              <a:rPr lang="da-DK" sz="800">
                <a:latin typeface="Segoe UI Light" panose="020B0502040204020203" pitchFamily="34" charset="0"/>
                <a:cs typeface="Segoe UI Light" panose="020B0502040204020203" pitchFamily="34" charset="0"/>
              </a:rPr>
              <a:t>HORIZON-CL5-2024-D4-02		</a:t>
            </a:r>
            <a:r>
              <a:rPr lang="en-US" sz="900">
                <a:latin typeface="Segoe UI Light" panose="020B0502040204020203" pitchFamily="34" charset="0"/>
                <a:cs typeface="Segoe UI Light" panose="020B0502040204020203" pitchFamily="34" charset="0"/>
              </a:rPr>
              <a:t>21. </a:t>
            </a:r>
            <a:r>
              <a:rPr lang="en-US" sz="900" err="1">
                <a:latin typeface="Segoe UI Light" panose="020B0502040204020203" pitchFamily="34" charset="0"/>
                <a:cs typeface="Segoe UI Light" panose="020B0502040204020203" pitchFamily="34" charset="0"/>
              </a:rPr>
              <a:t>januar</a:t>
            </a:r>
            <a:r>
              <a:rPr lang="en-US" sz="900">
                <a:latin typeface="Segoe UI Light" panose="020B0502040204020203" pitchFamily="34" charset="0"/>
                <a:cs typeface="Segoe UI Light" panose="020B0502040204020203" pitchFamily="34" charset="0"/>
              </a:rPr>
              <a:t> 2025</a:t>
            </a:r>
          </a:p>
          <a:p>
            <a:pPr>
              <a:defRPr/>
            </a:pP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Digital solutions to foster participative design, planning and management of buildings, </a:t>
            </a:r>
            <a:r>
              <a:rPr lang="en-US" sz="1200" b="1" err="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neighbourhoods</a:t>
            </a:r>
            <a:r>
              <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 and urban districts (Built4People Partnership) </a:t>
            </a:r>
            <a:endParaRPr lang="en-US" sz="1200" b="1">
              <a:solidFill>
                <a:srgbClr val="4A9195"/>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4" name="Tekstfelt 5">
            <a:extLst>
              <a:ext uri="{FF2B5EF4-FFF2-40B4-BE49-F238E27FC236}">
                <a16:creationId xmlns:a16="http://schemas.microsoft.com/office/drawing/2014/main" id="{A98D10C7-AAE7-E120-468E-1782D31F56CE}"/>
              </a:ext>
            </a:extLst>
          </p:cNvPr>
          <p:cNvSpPr txBox="1"/>
          <p:nvPr/>
        </p:nvSpPr>
        <p:spPr>
          <a:xfrm>
            <a:off x="6090679" y="914398"/>
            <a:ext cx="5828978" cy="5370701"/>
          </a:xfrm>
          <a:prstGeom prst="rect">
            <a:avLst/>
          </a:prstGeom>
          <a:noFill/>
          <a:ln w="38100">
            <a:noFill/>
          </a:ln>
        </p:spPr>
        <p:txBody>
          <a:bodyPr wrap="square">
            <a:spAutoFit/>
          </a:bodyPr>
          <a:lstStyle/>
          <a:p>
            <a:pPr marL="0" marR="0" lvl="0" indent="0" algn="l" defTabSz="914400" rtl="0" eaLnBrk="1" fontAlgn="auto" latinLnBrk="0" hangingPunct="1">
              <a:lnSpc>
                <a:spcPct val="100000"/>
              </a:lnSpc>
              <a:buClrTx/>
              <a:buSzTx/>
              <a:buFontTx/>
              <a:buNone/>
              <a:tabLst/>
              <a:defRPr/>
            </a:pPr>
            <a:r>
              <a:rPr lang="en-US" sz="1000" b="1">
                <a:solidFill>
                  <a:srgbClr val="275291"/>
                </a:solidFill>
                <a:latin typeface="Segoe IU"/>
                <a:cs typeface="Segoe UI" panose="020B0502040204020203" pitchFamily="34" charset="0"/>
              </a:rPr>
              <a:t>Culture &amp; Democracy</a:t>
            </a:r>
          </a:p>
          <a:p>
            <a:pPr>
              <a:defRPr/>
            </a:pPr>
            <a:r>
              <a:rPr lang="en-US" sz="800">
                <a:latin typeface="Segoe UI Light" panose="020B0502040204020203" pitchFamily="34" charset="0"/>
                <a:cs typeface="Segoe UI Light" panose="020B0502040204020203" pitchFamily="34" charset="0"/>
              </a:rPr>
              <a:t>HORIZON-CL2-2024-TRANSFORMATIONS-01-10	7. </a:t>
            </a:r>
            <a:r>
              <a:rPr lang="en-US" sz="800" err="1">
                <a:latin typeface="Segoe UI Light" panose="020B0502040204020203" pitchFamily="34" charset="0"/>
                <a:cs typeface="Segoe UI Light" panose="020B0502040204020203" pitchFamily="34" charset="0"/>
              </a:rPr>
              <a:t>februar</a:t>
            </a:r>
            <a:r>
              <a:rPr lang="en-US" sz="800">
                <a:latin typeface="Segoe UI Light" panose="020B0502040204020203" pitchFamily="34" charset="0"/>
                <a:cs typeface="Segoe UI Light" panose="020B0502040204020203" pitchFamily="34" charset="0"/>
              </a:rPr>
              <a:t> </a:t>
            </a:r>
            <a:r>
              <a:rPr lang="en-US" sz="800" i="0" kern="1200">
                <a:effectLst/>
                <a:latin typeface="Segoe UI Light" panose="020B0502040204020203" pitchFamily="34" charset="0"/>
                <a:cs typeface="Segoe UI Light" panose="020B0502040204020203" pitchFamily="34" charset="0"/>
              </a:rPr>
              <a:t>2024</a:t>
            </a:r>
            <a:endParaRPr lang="en-US" sz="800" b="1">
              <a:solidFill>
                <a:srgbClr val="4A9195"/>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Effective education and </a:t>
            </a:r>
            <a:r>
              <a:rPr lang="en-US" sz="1200" b="1" err="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labour</a:t>
            </a:r>
            <a:r>
              <a:rPr lang="en-US" sz="1200" b="1">
                <a:solidFill>
                  <a:srgbClr val="4A9195"/>
                </a:solidFill>
                <a:latin typeface="Segoe IU"/>
                <a:cs typeface="Segoe UI" panose="020B0502040204020203" pitchFamily="34" charset="0"/>
                <a:hlinkClick r:id="rId7">
                  <a:extLst>
                    <a:ext uri="{A12FA001-AC4F-418D-AE19-62706E023703}">
                      <ahyp:hlinkClr xmlns:ahyp="http://schemas.microsoft.com/office/drawing/2018/hyperlinkcolor" val="tx"/>
                    </a:ext>
                  </a:extLst>
                </a:hlinkClick>
              </a:rPr>
              <a:t> market transitions of young people </a:t>
            </a:r>
            <a:endParaRPr lang="en-US" sz="1200" b="1" kern="1200">
              <a:solidFill>
                <a:srgbClr val="275291"/>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br>
              <a:rPr lang="en-US" sz="800">
                <a:solidFill>
                  <a:srgbClr val="222222"/>
                </a:solidFill>
                <a:latin typeface="Segoe UI Light" panose="020B0502040204020203" pitchFamily="34" charset="0"/>
                <a:cs typeface="Segoe UI Light" panose="020B0502040204020203" pitchFamily="34" charset="0"/>
              </a:rPr>
            </a:br>
            <a:r>
              <a:rPr lang="en-US" sz="800">
                <a:solidFill>
                  <a:srgbClr val="222222"/>
                </a:solidFill>
                <a:latin typeface="Segoe UI Light" panose="020B0502040204020203" pitchFamily="34" charset="0"/>
                <a:cs typeface="Segoe UI Light" panose="020B0502040204020203" pitchFamily="34" charset="0"/>
              </a:rPr>
              <a:t>HORIZON-CL2-2024-HERITAGE-01-01		7. </a:t>
            </a:r>
            <a:r>
              <a:rPr lang="en-US" sz="800" err="1">
                <a:solidFill>
                  <a:srgbClr val="222222"/>
                </a:solidFill>
                <a:latin typeface="Segoe UI Light" panose="020B0502040204020203" pitchFamily="34" charset="0"/>
                <a:cs typeface="Segoe UI Light" panose="020B0502040204020203" pitchFamily="34" charset="0"/>
              </a:rPr>
              <a:t>februar</a:t>
            </a:r>
            <a:r>
              <a:rPr lang="en-US" sz="800">
                <a:solidFill>
                  <a:srgbClr val="222222"/>
                </a:solidFill>
                <a:latin typeface="Segoe UI Light" panose="020B0502040204020203" pitchFamily="34" charset="0"/>
                <a:cs typeface="Segoe UI Light" panose="020B0502040204020203" pitchFamily="34" charset="0"/>
              </a:rPr>
              <a:t> 2024</a:t>
            </a:r>
          </a:p>
          <a:p>
            <a:pPr marL="0" marR="0" lvl="0" indent="0" algn="l" defTabSz="914400" rtl="0" eaLnBrk="1" fontAlgn="auto" latinLnBrk="0" hangingPunct="1">
              <a:lnSpc>
                <a:spcPct val="100000"/>
              </a:lnSpc>
              <a:buClrTx/>
              <a:buSzTx/>
              <a:buFontTx/>
              <a:buNone/>
              <a:tabLst/>
              <a:defRPr/>
            </a:pPr>
            <a:r>
              <a:rPr lang="en-US" sz="1200" b="1">
                <a:solidFill>
                  <a:srgbClr val="4A9195"/>
                </a:solidFill>
                <a:latin typeface="Segoe IU"/>
                <a:cs typeface="Segoe UI" panose="020B0502040204020203" pitchFamily="34" charset="0"/>
                <a:hlinkClick r:id="rId10">
                  <a:extLst>
                    <a:ext uri="{A12FA001-AC4F-418D-AE19-62706E023703}">
                      <ahyp:hlinkClr xmlns:ahyp="http://schemas.microsoft.com/office/drawing/2018/hyperlinkcolor" val="tx"/>
                    </a:ext>
                  </a:extLst>
                </a:hlinkClick>
              </a:rPr>
              <a:t>New European Bauhaus – Innovative solutions for greener and fairer ways of life through arts and culture, architecture and design for all </a:t>
            </a:r>
            <a:endParaRPr lang="en-US" sz="1200" b="1">
              <a:solidFill>
                <a:srgbClr val="4A9195"/>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endParaRPr lang="en-US" sz="1000" b="1">
              <a:solidFill>
                <a:srgbClr val="222222"/>
              </a:solidFill>
              <a:latin typeface="Segoe IU"/>
              <a:cs typeface="Segoe UI" panose="020B0502040204020203" pitchFamily="34" charset="0"/>
            </a:endParaRPr>
          </a:p>
          <a:p>
            <a:pPr marL="0" marR="0" lvl="0" indent="0" algn="l" defTabSz="914400" rtl="0" eaLnBrk="1" fontAlgn="auto" latinLnBrk="0" hangingPunct="1">
              <a:lnSpc>
                <a:spcPct val="100000"/>
              </a:lnSpc>
              <a:buClrTx/>
              <a:buSzTx/>
              <a:buFontTx/>
              <a:buNone/>
              <a:tabLst/>
              <a:defRPr/>
            </a:pPr>
            <a:endParaRPr lang="en-US" sz="1200" b="1">
              <a:solidFill>
                <a:srgbClr val="000000"/>
              </a:solidFill>
              <a:latin typeface="Segoe UI Black" panose="020B0A02040204020203" pitchFamily="34" charset="0"/>
              <a:ea typeface="Segoe UI Black" panose="020B0A02040204020203" pitchFamily="34" charset="0"/>
              <a:cs typeface="Segoe UI" panose="020B0502040204020203" pitchFamily="34" charset="0"/>
            </a:endParaRPr>
          </a:p>
          <a:p>
            <a:pPr>
              <a:lnSpc>
                <a:spcPct val="110000"/>
              </a:lnSpc>
            </a:pPr>
            <a:r>
              <a:rPr lang="en-US" sz="1000" b="1">
                <a:solidFill>
                  <a:srgbClr val="275291"/>
                </a:solidFill>
                <a:latin typeface="Segoe UI" panose="020B0502040204020203" pitchFamily="34" charset="0"/>
                <a:cs typeface="Segoe UI" panose="020B0502040204020203" pitchFamily="34" charset="0"/>
              </a:rPr>
              <a:t>Food &amp; Agriculture</a:t>
            </a:r>
            <a:endParaRPr lang="en-US" sz="1000" i="1">
              <a:solidFill>
                <a:srgbClr val="275291"/>
              </a:solidFill>
              <a:latin typeface="Segoe UI" panose="020B0502040204020203" pitchFamily="34" charset="0"/>
              <a:cs typeface="Segoe UI" panose="020B0502040204020203" pitchFamily="34" charset="0"/>
            </a:endParaRPr>
          </a:p>
          <a:p>
            <a:pPr>
              <a:lnSpc>
                <a:spcPct val="110000"/>
              </a:lnSpc>
            </a:pPr>
            <a:r>
              <a:rPr lang="da-DK" sz="800">
                <a:solidFill>
                  <a:srgbClr val="616161"/>
                </a:solidFill>
                <a:latin typeface="Segoe UI Light" panose="020B0502040204020203" pitchFamily="34" charset="0"/>
                <a:cs typeface="Segoe UI Light" panose="020B0502040204020203" pitchFamily="34" charset="0"/>
              </a:rPr>
              <a:t>HORIZON-CL6-2024-COMMUNITIES-01-1		22. februar 2024</a:t>
            </a:r>
            <a:br>
              <a:rPr lang="en-US" sz="1200">
                <a:latin typeface="Segoe UI" panose="020B0502040204020203" pitchFamily="34" charset="0"/>
                <a:cs typeface="Segoe UI" panose="020B0502040204020203" pitchFamily="34" charset="0"/>
              </a:rPr>
            </a:br>
            <a:r>
              <a:rPr lang="en-US" sz="1100" b="1">
                <a:solidFill>
                  <a:srgbClr val="4A9195"/>
                </a:solidFill>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Unlock the potential of the New European Bauhaus in urban food system transformation</a:t>
            </a:r>
            <a:r>
              <a:rPr lang="en-US" sz="1100" b="1">
                <a:solidFill>
                  <a:srgbClr val="4A9195"/>
                </a:solidFill>
                <a:latin typeface="Segoe UI Light" panose="020B0502040204020203" pitchFamily="34" charset="0"/>
                <a:cs typeface="Segoe UI Light" panose="020B0502040204020203" pitchFamily="34" charset="0"/>
              </a:rPr>
              <a:t> </a:t>
            </a:r>
            <a:br>
              <a:rPr lang="en-US" sz="1000" i="1">
                <a:latin typeface="Segoe UI" panose="020B0502040204020203" pitchFamily="34" charset="0"/>
                <a:cs typeface="Segoe UI" panose="020B0502040204020203" pitchFamily="34" charset="0"/>
              </a:rPr>
            </a:br>
            <a:endParaRPr lang="en-US" sz="1000" i="1">
              <a:latin typeface="Segoe UI" panose="020B0502040204020203" pitchFamily="34" charset="0"/>
              <a:cs typeface="Segoe UI" panose="020B0502040204020203" pitchFamily="34" charset="0"/>
            </a:endParaRPr>
          </a:p>
          <a:p>
            <a:pPr>
              <a:lnSpc>
                <a:spcPct val="110000"/>
              </a:lnSpc>
            </a:pPr>
            <a:r>
              <a:rPr lang="da-DK" sz="800">
                <a:solidFill>
                  <a:schemeClr val="dk1"/>
                </a:solidFill>
                <a:latin typeface="Segoe UI Light" panose="020B0502040204020203" pitchFamily="34" charset="0"/>
                <a:cs typeface="Segoe UI Light" panose="020B0502040204020203" pitchFamily="34" charset="0"/>
              </a:rPr>
              <a:t>HORIZON-CL6-2024-FARM2FORK-01-6		22. februar 2024</a:t>
            </a:r>
            <a:br>
              <a:rPr lang="en-US" sz="800">
                <a:solidFill>
                  <a:schemeClr val="dk1"/>
                </a:solidFill>
                <a:latin typeface="Segoe UI" panose="020B0502040204020203" pitchFamily="34" charset="0"/>
                <a:cs typeface="Segoe UI" panose="020B0502040204020203" pitchFamily="34" charset="0"/>
              </a:rPr>
            </a:br>
            <a:r>
              <a:rPr lang="en-US" sz="1100" b="1">
                <a:solidFill>
                  <a:srgbClr val="4A9195"/>
                </a:solidFill>
                <a:latin typeface="Segoe UI" panose="020B0502040204020203" pitchFamily="34" charset="0"/>
                <a:cs typeface="Segoe UI" panose="020B0502040204020203" pitchFamily="34" charset="0"/>
                <a:hlinkClick r:id="rId12">
                  <a:extLst>
                    <a:ext uri="{A12FA001-AC4F-418D-AE19-62706E023703}">
                      <ahyp:hlinkClr xmlns:ahyp="http://schemas.microsoft.com/office/drawing/2018/hyperlinkcolor" val="tx"/>
                    </a:ext>
                  </a:extLst>
                </a:hlinkClick>
              </a:rPr>
              <a:t>Citizens’ science as an opportunity to foster the transition to sustainable food systems</a:t>
            </a:r>
            <a:r>
              <a:rPr lang="en-US" sz="1100">
                <a:solidFill>
                  <a:srgbClr val="4A9195"/>
                </a:solidFill>
                <a:latin typeface="Segoe UI Light" panose="020B0502040204020203" pitchFamily="34" charset="0"/>
                <a:cs typeface="Segoe UI Light" panose="020B0502040204020203" pitchFamily="34" charset="0"/>
              </a:rPr>
              <a:t> </a:t>
            </a:r>
            <a:endParaRPr lang="en-US" sz="1100">
              <a:solidFill>
                <a:schemeClr val="dk1"/>
              </a:solidFill>
              <a:latin typeface="Segoe UI Light" panose="020B0502040204020203" pitchFamily="34" charset="0"/>
              <a:cs typeface="Segoe UI Light" panose="020B0502040204020203" pitchFamily="34" charset="0"/>
            </a:endParaRPr>
          </a:p>
          <a:p>
            <a:pPr lvl="0">
              <a:defRPr/>
            </a:pPr>
            <a:br>
              <a:rPr lang="en-US" sz="1100" b="1">
                <a:solidFill>
                  <a:srgbClr val="275291"/>
                </a:solidFill>
                <a:latin typeface="Segoe IU"/>
                <a:ea typeface="Segoe UI Black" panose="020B0A02040204020203" pitchFamily="34" charset="0"/>
                <a:cs typeface="Segoe UI" panose="020B0502040204020203" pitchFamily="34" charset="0"/>
              </a:rPr>
            </a:br>
            <a:br>
              <a:rPr lang="en-US" sz="1000" b="1">
                <a:solidFill>
                  <a:srgbClr val="275291"/>
                </a:solidFill>
                <a:latin typeface="Segoe IU"/>
                <a:ea typeface="Segoe UI Black" panose="020B0A02040204020203" pitchFamily="34" charset="0"/>
                <a:cs typeface="Segoe UI" panose="020B0502040204020203" pitchFamily="34" charset="0"/>
              </a:rPr>
            </a:br>
            <a:r>
              <a:rPr lang="en-US" sz="1000" b="1">
                <a:solidFill>
                  <a:srgbClr val="275291"/>
                </a:solidFill>
                <a:latin typeface="Segoe IU"/>
                <a:ea typeface="Segoe UI Black" panose="020B0A02040204020203" pitchFamily="34" charset="0"/>
                <a:cs typeface="Segoe UI" panose="020B0502040204020203" pitchFamily="34" charset="0"/>
              </a:rPr>
              <a:t>Health &amp; Well-being</a:t>
            </a:r>
            <a:endParaRPr lang="en-US" sz="1000" b="1">
              <a:solidFill>
                <a:srgbClr val="275291"/>
              </a:solidFill>
              <a:latin typeface="Segoe IU"/>
              <a:cs typeface="Segoe UI" panose="020B0502040204020203" pitchFamily="34" charset="0"/>
            </a:endParaRPr>
          </a:p>
          <a:p>
            <a:pPr lvl="0">
              <a:defRPr/>
            </a:pPr>
            <a:r>
              <a:rPr lang="da-DK" sz="800">
                <a:solidFill>
                  <a:srgbClr val="616161"/>
                </a:solidFill>
                <a:latin typeface="Segoe UI Light" panose="020B0502040204020203" pitchFamily="34" charset="0"/>
                <a:cs typeface="Segoe UI Light" panose="020B0502040204020203" pitchFamily="34" charset="0"/>
              </a:rPr>
              <a:t>HORIZON-HLTH-2024-STAYHLTH-01-02-two-stage	19. september 2023 og 11 april 2024</a:t>
            </a:r>
          </a:p>
          <a:p>
            <a:pPr lvl="0">
              <a:defRPr/>
            </a:pPr>
            <a:r>
              <a:rPr lang="en-US" sz="1200" b="1">
                <a:solidFill>
                  <a:srgbClr val="4A9195"/>
                </a:solidFill>
                <a:latin typeface="Segoe UI" panose="020B0502040204020203" pitchFamily="34" charset="0"/>
                <a:cs typeface="Segoe UI" panose="020B0502040204020203" pitchFamily="34" charset="0"/>
                <a:hlinkClick r:id="rId13">
                  <a:extLst>
                    <a:ext uri="{A12FA001-AC4F-418D-AE19-62706E023703}">
                      <ahyp:hlinkClr xmlns:ahyp="http://schemas.microsoft.com/office/drawing/2018/hyperlinkcolor" val="tx"/>
                    </a:ext>
                  </a:extLst>
                </a:hlinkClick>
              </a:rPr>
              <a:t>Towards a holistic support to children and adolescents’ health and care provisions in an increasingly digital society </a:t>
            </a:r>
            <a:endParaRPr lang="da-DK" sz="1200" b="1">
              <a:solidFill>
                <a:srgbClr val="616161"/>
              </a:solidFill>
              <a:latin typeface="Segoe UI Light" panose="020B0502040204020203" pitchFamily="34" charset="0"/>
              <a:cs typeface="Segoe UI Light" panose="020B0502040204020203" pitchFamily="34" charset="0"/>
            </a:endParaRPr>
          </a:p>
          <a:p>
            <a:pPr lvl="0">
              <a:defRPr/>
            </a:pPr>
            <a:endParaRPr lang="en-US" sz="1200" b="1">
              <a:solidFill>
                <a:schemeClr val="dk1"/>
              </a:solidFill>
              <a:latin typeface="Segoe UI" panose="020B0502040204020203" pitchFamily="34" charset="0"/>
              <a:cs typeface="Segoe UI" panose="020B0502040204020203" pitchFamily="34" charset="0"/>
            </a:endParaRPr>
          </a:p>
          <a:p>
            <a:pPr>
              <a:defRPr/>
            </a:pPr>
            <a:r>
              <a:rPr lang="en-US" sz="800">
                <a:solidFill>
                  <a:schemeClr val="dk1"/>
                </a:solidFill>
                <a:latin typeface="Segoe UI Light" panose="020B0502040204020203" pitchFamily="34" charset="0"/>
                <a:cs typeface="Segoe UI Light" panose="020B0502040204020203" pitchFamily="34" charset="0"/>
              </a:rPr>
              <a:t>HORIZON-HLTH-2024-ENVHLTH-02-06-two-stage	19. </a:t>
            </a:r>
            <a:r>
              <a:rPr lang="en-US" sz="800" err="1">
                <a:solidFill>
                  <a:schemeClr val="dk1"/>
                </a:solidFill>
                <a:latin typeface="Segoe UI Light" panose="020B0502040204020203" pitchFamily="34" charset="0"/>
                <a:cs typeface="Segoe UI Light" panose="020B0502040204020203" pitchFamily="34" charset="0"/>
              </a:rPr>
              <a:t>september</a:t>
            </a:r>
            <a:r>
              <a:rPr lang="en-US" sz="800">
                <a:solidFill>
                  <a:schemeClr val="dk1"/>
                </a:solidFill>
                <a:latin typeface="Segoe UI Light" panose="020B0502040204020203" pitchFamily="34" charset="0"/>
                <a:cs typeface="Segoe UI Light" panose="020B0502040204020203" pitchFamily="34" charset="0"/>
              </a:rPr>
              <a:t> 2023 og 11. </a:t>
            </a:r>
            <a:r>
              <a:rPr lang="en-US" sz="800" err="1">
                <a:solidFill>
                  <a:schemeClr val="dk1"/>
                </a:solidFill>
                <a:latin typeface="Segoe UI Light" panose="020B0502040204020203" pitchFamily="34" charset="0"/>
                <a:cs typeface="Segoe UI Light" panose="020B0502040204020203" pitchFamily="34" charset="0"/>
              </a:rPr>
              <a:t>april</a:t>
            </a:r>
            <a:r>
              <a:rPr lang="en-US" sz="800">
                <a:solidFill>
                  <a:schemeClr val="dk1"/>
                </a:solidFill>
                <a:latin typeface="Segoe UI Light" panose="020B0502040204020203" pitchFamily="34" charset="0"/>
                <a:cs typeface="Segoe UI Light" panose="020B0502040204020203" pitchFamily="34" charset="0"/>
              </a:rPr>
              <a:t> 2024</a:t>
            </a:r>
            <a:br>
              <a:rPr lang="da-DK" sz="1200">
                <a:solidFill>
                  <a:schemeClr val="dk1"/>
                </a:solidFill>
                <a:latin typeface="Segoe UI" panose="020B0502040204020203" pitchFamily="34" charset="0"/>
                <a:cs typeface="Segoe UI" panose="020B0502040204020203" pitchFamily="34" charset="0"/>
              </a:rPr>
            </a:br>
            <a:r>
              <a:rPr lang="en-US" sz="1200" b="1">
                <a:solidFill>
                  <a:srgbClr val="4A9195"/>
                </a:solidFill>
                <a:latin typeface="Segoe UI" panose="020B0502040204020203" pitchFamily="34" charset="0"/>
                <a:cs typeface="Segoe UI" panose="020B0502040204020203" pitchFamily="34" charset="0"/>
                <a:hlinkClick r:id="rId14">
                  <a:extLst>
                    <a:ext uri="{A12FA001-AC4F-418D-AE19-62706E023703}">
                      <ahyp:hlinkClr xmlns:ahyp="http://schemas.microsoft.com/office/drawing/2018/hyperlinkcolor" val="tx"/>
                    </a:ext>
                  </a:extLst>
                </a:hlinkClick>
              </a:rPr>
              <a:t>The role of environmental pollution in non-communicable diseases: air, noise and light and hazardous waste pollution</a:t>
            </a:r>
            <a:endParaRPr lang="en-US" sz="1200" b="1">
              <a:solidFill>
                <a:srgbClr val="4A9195"/>
              </a:solidFill>
              <a:latin typeface="Segoe UI" panose="020B0502040204020203" pitchFamily="34" charset="0"/>
              <a:cs typeface="Segoe UI" panose="020B0502040204020203" pitchFamily="34" charset="0"/>
            </a:endParaRPr>
          </a:p>
          <a:p>
            <a:pPr>
              <a:defRPr/>
            </a:pPr>
            <a:endParaRPr lang="en-US" sz="1200" b="1">
              <a:solidFill>
                <a:srgbClr val="222222"/>
              </a:solidFill>
              <a:latin typeface="Segoe UI" panose="020B0502040204020203" pitchFamily="34" charset="0"/>
              <a:cs typeface="Segoe UI" panose="020B0502040204020203" pitchFamily="34" charset="0"/>
            </a:endParaRPr>
          </a:p>
          <a:p>
            <a:pPr lvl="0">
              <a:defRPr/>
            </a:pPr>
            <a:r>
              <a:rPr lang="da-DK" sz="800">
                <a:solidFill>
                  <a:srgbClr val="616161"/>
                </a:solidFill>
                <a:latin typeface="Segoe UI Light" panose="020B0502040204020203" pitchFamily="34" charset="0"/>
                <a:cs typeface="Segoe UI Light" panose="020B0502040204020203" pitchFamily="34" charset="0"/>
              </a:rPr>
              <a:t>HORIZON-HLTH-2024-STAYHLTH-01-05-two-stage 	</a:t>
            </a:r>
            <a:r>
              <a:rPr lang="en-US" sz="800">
                <a:solidFill>
                  <a:schemeClr val="dk1"/>
                </a:solidFill>
                <a:latin typeface="Segoe UI Light" panose="020B0502040204020203" pitchFamily="34" charset="0"/>
                <a:cs typeface="Segoe UI Light" panose="020B0502040204020203" pitchFamily="34" charset="0"/>
              </a:rPr>
              <a:t> 19. </a:t>
            </a:r>
            <a:r>
              <a:rPr lang="en-US" sz="800" err="1">
                <a:solidFill>
                  <a:schemeClr val="dk1"/>
                </a:solidFill>
                <a:latin typeface="Segoe UI Light" panose="020B0502040204020203" pitchFamily="34" charset="0"/>
                <a:cs typeface="Segoe UI Light" panose="020B0502040204020203" pitchFamily="34" charset="0"/>
              </a:rPr>
              <a:t>september</a:t>
            </a:r>
            <a:r>
              <a:rPr lang="en-US" sz="800">
                <a:solidFill>
                  <a:schemeClr val="dk1"/>
                </a:solidFill>
                <a:latin typeface="Segoe UI Light" panose="020B0502040204020203" pitchFamily="34" charset="0"/>
                <a:cs typeface="Segoe UI Light" panose="020B0502040204020203" pitchFamily="34" charset="0"/>
              </a:rPr>
              <a:t> 2023 og 11. </a:t>
            </a:r>
            <a:r>
              <a:rPr lang="en-US" sz="800" err="1">
                <a:solidFill>
                  <a:schemeClr val="dk1"/>
                </a:solidFill>
                <a:latin typeface="Segoe UI Light" panose="020B0502040204020203" pitchFamily="34" charset="0"/>
                <a:cs typeface="Segoe UI Light" panose="020B0502040204020203" pitchFamily="34" charset="0"/>
              </a:rPr>
              <a:t>april</a:t>
            </a:r>
            <a:r>
              <a:rPr lang="en-US" sz="800">
                <a:solidFill>
                  <a:schemeClr val="dk1"/>
                </a:solidFill>
                <a:latin typeface="Segoe UI Light" panose="020B0502040204020203" pitchFamily="34" charset="0"/>
                <a:cs typeface="Segoe UI Light" panose="020B0502040204020203" pitchFamily="34" charset="0"/>
              </a:rPr>
              <a:t> 2024</a:t>
            </a:r>
            <a:endParaRPr lang="da-DK" sz="800">
              <a:solidFill>
                <a:srgbClr val="616161"/>
              </a:solidFill>
              <a:latin typeface="Segoe UI Light" panose="020B0502040204020203" pitchFamily="34" charset="0"/>
              <a:cs typeface="Segoe UI Light" panose="020B0502040204020203" pitchFamily="34" charset="0"/>
            </a:endParaRPr>
          </a:p>
          <a:p>
            <a:pPr>
              <a:defRPr/>
            </a:pPr>
            <a:r>
              <a:rPr lang="en-US" sz="1200" b="1" err="1">
                <a:solidFill>
                  <a:srgbClr val="4A9195"/>
                </a:solidFill>
                <a:latin typeface="Segoe UI" panose="020B0502040204020203"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Personalised</a:t>
            </a:r>
            <a:r>
              <a:rPr lang="en-US" sz="1200" b="1">
                <a:solidFill>
                  <a:srgbClr val="4A9195"/>
                </a:solidFill>
                <a:latin typeface="Segoe UI" panose="020B0502040204020203" pitchFamily="34" charset="0"/>
                <a:cs typeface="Segoe UI" panose="020B0502040204020203" pitchFamily="34" charset="0"/>
                <a:hlinkClick r:id="rId15">
                  <a:extLst>
                    <a:ext uri="{A12FA001-AC4F-418D-AE19-62706E023703}">
                      <ahyp:hlinkClr xmlns:ahyp="http://schemas.microsoft.com/office/drawing/2018/hyperlinkcolor" val="tx"/>
                    </a:ext>
                  </a:extLst>
                </a:hlinkClick>
              </a:rPr>
              <a:t> prevention of non-communicable diseases - addressing areas of unmet needs using multiple data sources</a:t>
            </a:r>
            <a:r>
              <a:rPr lang="en-US" sz="1200" b="1">
                <a:solidFill>
                  <a:srgbClr val="4A9195"/>
                </a:solidFill>
                <a:latin typeface="Segoe UI" panose="020B0502040204020203" pitchFamily="34" charset="0"/>
                <a:cs typeface="Segoe UI" panose="020B0502040204020203" pitchFamily="34" charset="0"/>
              </a:rPr>
              <a:t> </a:t>
            </a:r>
            <a:endParaRPr lang="en-US" sz="1200" b="1">
              <a:solidFill>
                <a:srgbClr val="22222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0532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4C5B1E-2B38-281F-FEBB-1890718209C4}"/>
              </a:ext>
            </a:extLst>
          </p:cNvPr>
          <p:cNvPicPr>
            <a:picLocks noChangeAspect="1"/>
          </p:cNvPicPr>
          <p:nvPr/>
        </p:nvPicPr>
        <p:blipFill>
          <a:blip r:embed="rId2"/>
          <a:stretch>
            <a:fillRect/>
          </a:stretch>
        </p:blipFill>
        <p:spPr>
          <a:xfrm>
            <a:off x="2453809" y="2553102"/>
            <a:ext cx="4396902" cy="4256260"/>
          </a:xfrm>
          <a:prstGeom prst="rect">
            <a:avLst/>
          </a:prstGeom>
        </p:spPr>
      </p:pic>
      <p:sp>
        <p:nvSpPr>
          <p:cNvPr id="5" name="Text Placeholder 4">
            <a:extLst>
              <a:ext uri="{FF2B5EF4-FFF2-40B4-BE49-F238E27FC236}">
                <a16:creationId xmlns:a16="http://schemas.microsoft.com/office/drawing/2014/main" id="{C143AA3C-6D47-E7A9-9E14-14B3C61485D0}"/>
              </a:ext>
            </a:extLst>
          </p:cNvPr>
          <p:cNvSpPr>
            <a:spLocks noGrp="1"/>
          </p:cNvSpPr>
          <p:nvPr>
            <p:ph type="body" sz="quarter" idx="12"/>
          </p:nvPr>
        </p:nvSpPr>
        <p:spPr>
          <a:xfrm>
            <a:off x="614362" y="1870214"/>
            <a:ext cx="5925799" cy="3657600"/>
          </a:xfrm>
        </p:spPr>
        <p:txBody>
          <a:bodyPr/>
          <a:lstStyle/>
          <a:p>
            <a:r>
              <a:rPr lang="en-US"/>
              <a:t>AU employees (using your AU email address) can subscribe to the CDEU AU newsletter Research Trends by emailing </a:t>
            </a:r>
            <a:r>
              <a:rPr lang="fr-FR"/>
              <a:t>AU Brussels: </a:t>
            </a:r>
            <a:r>
              <a:rPr lang="fr-FR">
                <a:hlinkClick r:id="rId3"/>
              </a:rPr>
              <a:t>aubrussels@CentralDenmark.eu</a:t>
            </a:r>
            <a:endParaRPr lang="fr-FR"/>
          </a:p>
          <a:p>
            <a:endParaRPr lang="da-DK"/>
          </a:p>
        </p:txBody>
      </p:sp>
      <p:sp>
        <p:nvSpPr>
          <p:cNvPr id="4" name="Text Placeholder 3">
            <a:extLst>
              <a:ext uri="{FF2B5EF4-FFF2-40B4-BE49-F238E27FC236}">
                <a16:creationId xmlns:a16="http://schemas.microsoft.com/office/drawing/2014/main" id="{43F18F52-11A1-CAED-8365-323E2A58D6C7}"/>
              </a:ext>
            </a:extLst>
          </p:cNvPr>
          <p:cNvSpPr>
            <a:spLocks noGrp="1"/>
          </p:cNvSpPr>
          <p:nvPr>
            <p:ph type="body" sz="quarter" idx="11"/>
          </p:nvPr>
        </p:nvSpPr>
        <p:spPr>
          <a:xfrm>
            <a:off x="614362" y="1225787"/>
            <a:ext cx="10963275" cy="422275"/>
          </a:xfrm>
        </p:spPr>
        <p:txBody>
          <a:bodyPr/>
          <a:lstStyle/>
          <a:p>
            <a:r>
              <a:rPr lang="en-US"/>
              <a:t>EU </a:t>
            </a:r>
            <a:r>
              <a:rPr lang="en-US">
                <a:hlinkClick r:id="rId4"/>
              </a:rPr>
              <a:t>Funding &amp; Tenders portal</a:t>
            </a:r>
            <a:endParaRPr lang="da-DK"/>
          </a:p>
        </p:txBody>
      </p:sp>
      <p:pic>
        <p:nvPicPr>
          <p:cNvPr id="6" name="Billede 5">
            <a:extLst>
              <a:ext uri="{FF2B5EF4-FFF2-40B4-BE49-F238E27FC236}">
                <a16:creationId xmlns:a16="http://schemas.microsoft.com/office/drawing/2014/main" id="{DD5DBEDB-253F-4BC5-7E8D-D3381C75D3B1}"/>
              </a:ext>
            </a:extLst>
          </p:cNvPr>
          <p:cNvPicPr>
            <a:picLocks noChangeAspect="1"/>
          </p:cNvPicPr>
          <p:nvPr/>
        </p:nvPicPr>
        <p:blipFill>
          <a:blip r:embed="rId5"/>
          <a:stretch>
            <a:fillRect/>
          </a:stretch>
        </p:blipFill>
        <p:spPr>
          <a:xfrm>
            <a:off x="6955276" y="79611"/>
            <a:ext cx="4863185" cy="6554390"/>
          </a:xfrm>
          <a:prstGeom prst="rect">
            <a:avLst/>
          </a:prstGeom>
          <a:ln>
            <a:noFill/>
          </a:ln>
          <a:effectLst>
            <a:outerShdw blurRad="292100" dist="139700" dir="2700000" algn="tl" rotWithShape="0">
              <a:srgbClr val="333333">
                <a:alpha val="65000"/>
              </a:srgbClr>
            </a:outerShdw>
          </a:effectLst>
        </p:spPr>
      </p:pic>
      <p:pic>
        <p:nvPicPr>
          <p:cNvPr id="8" name="Picture 7">
            <a:hlinkClick r:id="rId6"/>
            <a:extLst>
              <a:ext uri="{FF2B5EF4-FFF2-40B4-BE49-F238E27FC236}">
                <a16:creationId xmlns:a16="http://schemas.microsoft.com/office/drawing/2014/main" id="{5E414488-F473-586C-776B-2EBF29E14583}"/>
              </a:ext>
            </a:extLst>
          </p:cNvPr>
          <p:cNvPicPr>
            <a:picLocks noChangeAspect="1"/>
          </p:cNvPicPr>
          <p:nvPr/>
        </p:nvPicPr>
        <p:blipFill>
          <a:blip r:embed="rId7"/>
          <a:stretch>
            <a:fillRect/>
          </a:stretch>
        </p:blipFill>
        <p:spPr>
          <a:xfrm>
            <a:off x="81975" y="5737571"/>
            <a:ext cx="2155387" cy="1032879"/>
          </a:xfrm>
          <a:prstGeom prst="rect">
            <a:avLst/>
          </a:prstGeom>
        </p:spPr>
      </p:pic>
    </p:spTree>
    <p:extLst>
      <p:ext uri="{BB962C8B-B14F-4D97-AF65-F5344CB8AC3E}">
        <p14:creationId xmlns:p14="http://schemas.microsoft.com/office/powerpoint/2010/main" val="3057719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611188" y="2274888"/>
            <a:ext cx="11148194" cy="3657600"/>
          </a:xfrm>
        </p:spPr>
        <p:txBody>
          <a:bodyPr/>
          <a:lstStyle/>
          <a:p>
            <a:pPr marL="342900" indent="-342900">
              <a:buFont typeface="Arial" panose="020B0604020202020204" pitchFamily="34" charset="0"/>
              <a:buChar char="•"/>
            </a:pPr>
            <a:r>
              <a:rPr lang="en-US" sz="2800" b="1"/>
              <a:t>Do your research</a:t>
            </a:r>
          </a:p>
          <a:p>
            <a:pPr marL="1028700" lvl="1" indent="-342900"/>
            <a:r>
              <a:rPr lang="en-US"/>
              <a:t>Note differences in the scope of different funding instruments, but also success rates, frequency of calls, expected team size, international collaborators, assessment criteria and panels, etc.</a:t>
            </a:r>
          </a:p>
          <a:p>
            <a:pPr marL="342900" indent="-342900">
              <a:buFont typeface="Arial" panose="020B0604020202020204" pitchFamily="34" charset="0"/>
              <a:buChar char="•"/>
            </a:pPr>
            <a:r>
              <a:rPr lang="en-US" sz="2800" b="1"/>
              <a:t>Pitch your proposal</a:t>
            </a:r>
          </a:p>
          <a:p>
            <a:pPr marL="1028700" lvl="1" indent="-342900"/>
            <a:r>
              <a:rPr lang="en-US"/>
              <a:t>Contact funding </a:t>
            </a:r>
            <a:r>
              <a:rPr lang="en-US" err="1"/>
              <a:t>organisations</a:t>
            </a:r>
            <a:r>
              <a:rPr lang="en-US"/>
              <a:t>, but also connect your research problems to broader issues and your own background</a:t>
            </a:r>
          </a:p>
          <a:p>
            <a:pPr marL="342900" indent="-342900">
              <a:buFont typeface="Arial" panose="020B0604020202020204" pitchFamily="34" charset="0"/>
              <a:buChar char="•"/>
            </a:pPr>
            <a:r>
              <a:rPr lang="en-US" sz="2800" b="1"/>
              <a:t>Write in plain English (as plain as possible)</a:t>
            </a:r>
          </a:p>
          <a:p>
            <a:pPr marL="1028700" lvl="1" indent="-342900"/>
            <a:r>
              <a:rPr lang="en-US"/>
              <a:t>Connect to your audience: Applies especially to the abstract and introduction</a:t>
            </a:r>
          </a:p>
          <a:p>
            <a:pPr marL="342900" indent="-342900"/>
            <a:endParaRPr lang="da-DK"/>
          </a:p>
          <a:p>
            <a:endParaRPr lang="en-GB"/>
          </a:p>
        </p:txBody>
      </p:sp>
      <p:sp>
        <p:nvSpPr>
          <p:cNvPr id="3" name="Text Placeholder 2"/>
          <p:cNvSpPr>
            <a:spLocks noGrp="1"/>
          </p:cNvSpPr>
          <p:nvPr>
            <p:ph type="body" sz="quarter" idx="11"/>
          </p:nvPr>
        </p:nvSpPr>
        <p:spPr/>
        <p:txBody>
          <a:bodyPr/>
          <a:lstStyle/>
          <a:p>
            <a:r>
              <a:rPr lang="en-GB"/>
              <a:t>Scoping, pitching, writing and rewriting</a:t>
            </a:r>
          </a:p>
        </p:txBody>
      </p:sp>
      <p:sp>
        <p:nvSpPr>
          <p:cNvPr id="2" name="Text Placeholder 1"/>
          <p:cNvSpPr>
            <a:spLocks noGrp="1"/>
          </p:cNvSpPr>
          <p:nvPr>
            <p:ph type="body" sz="quarter" idx="10"/>
          </p:nvPr>
        </p:nvSpPr>
        <p:spPr/>
        <p:txBody>
          <a:bodyPr/>
          <a:lstStyle/>
          <a:p>
            <a:r>
              <a:rPr lang="en-GB"/>
              <a:t>Secrets to writing a winning grant</a:t>
            </a:r>
          </a:p>
        </p:txBody>
      </p:sp>
      <p:pic>
        <p:nvPicPr>
          <p:cNvPr id="5" name="Picture 4">
            <a:hlinkClick r:id="rId2"/>
          </p:cNvPr>
          <p:cNvPicPr>
            <a:picLocks noChangeAspect="1"/>
          </p:cNvPicPr>
          <p:nvPr/>
        </p:nvPicPr>
        <p:blipFill>
          <a:blip r:embed="rId3"/>
          <a:stretch>
            <a:fillRect/>
          </a:stretch>
        </p:blipFill>
        <p:spPr>
          <a:xfrm>
            <a:off x="8229601" y="1414013"/>
            <a:ext cx="3853758" cy="952614"/>
          </a:xfrm>
          <a:prstGeom prst="rect">
            <a:avLst/>
          </a:prstGeom>
        </p:spPr>
      </p:pic>
      <p:pic>
        <p:nvPicPr>
          <p:cNvPr id="6" name="Picture 5"/>
          <p:cNvPicPr>
            <a:picLocks noChangeAspect="1"/>
          </p:cNvPicPr>
          <p:nvPr/>
        </p:nvPicPr>
        <p:blipFill>
          <a:blip r:embed="rId4"/>
          <a:stretch>
            <a:fillRect/>
          </a:stretch>
        </p:blipFill>
        <p:spPr>
          <a:xfrm>
            <a:off x="8178225" y="918275"/>
            <a:ext cx="2762636" cy="466790"/>
          </a:xfrm>
          <a:prstGeom prst="rect">
            <a:avLst/>
          </a:prstGeom>
        </p:spPr>
      </p:pic>
    </p:spTree>
    <p:extLst>
      <p:ext uri="{BB962C8B-B14F-4D97-AF65-F5344CB8AC3E}">
        <p14:creationId xmlns:p14="http://schemas.microsoft.com/office/powerpoint/2010/main" val="2424167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611188" y="2274888"/>
            <a:ext cx="11203584" cy="3657600"/>
          </a:xfrm>
        </p:spPr>
        <p:txBody>
          <a:bodyPr/>
          <a:lstStyle/>
          <a:p>
            <a:pPr marL="342900" indent="-342900">
              <a:buFont typeface="Arial" panose="020B0604020202020204" pitchFamily="34" charset="0"/>
              <a:buChar char="•"/>
            </a:pPr>
            <a:r>
              <a:rPr lang="en-US" sz="2800" b="1"/>
              <a:t>Allocate enough time (as much as one week per page)</a:t>
            </a:r>
          </a:p>
          <a:p>
            <a:pPr marL="1028700" lvl="1" indent="-342900"/>
            <a:r>
              <a:rPr lang="en-US"/>
              <a:t>Include time for rewrites, proofreads and commentary</a:t>
            </a:r>
          </a:p>
          <a:p>
            <a:pPr marL="342900" indent="-342900">
              <a:buFont typeface="Arial" panose="020B0604020202020204" pitchFamily="34" charset="0"/>
              <a:buChar char="•"/>
            </a:pPr>
            <a:r>
              <a:rPr lang="en-US" sz="2800" b="1"/>
              <a:t>Seek criticism and feedback</a:t>
            </a:r>
          </a:p>
          <a:p>
            <a:pPr marL="1028700" lvl="1" indent="-342900"/>
            <a:r>
              <a:rPr lang="en-US"/>
              <a:t>Request feedback from colleagues, but also friends and family members</a:t>
            </a:r>
          </a:p>
          <a:p>
            <a:pPr marL="1028700" lvl="1" indent="-342900"/>
            <a:r>
              <a:rPr lang="en-US"/>
              <a:t>Unclear writing may be a sign of unclear thinking</a:t>
            </a:r>
          </a:p>
          <a:p>
            <a:pPr marL="1028700" lvl="1" indent="-342900"/>
            <a:r>
              <a:rPr lang="en-US"/>
              <a:t>Negative feedback can be one of the best learning experiences</a:t>
            </a:r>
          </a:p>
          <a:p>
            <a:pPr marL="342900" indent="-342900">
              <a:buFont typeface="Arial" panose="020B0604020202020204" pitchFamily="34" charset="0"/>
              <a:buChar char="•"/>
            </a:pPr>
            <a:r>
              <a:rPr lang="en-US" sz="2800" b="1"/>
              <a:t>Seek assistance from research support units</a:t>
            </a:r>
          </a:p>
          <a:p>
            <a:pPr marL="1028700" lvl="1" indent="-342900"/>
            <a:r>
              <a:rPr lang="en-US"/>
              <a:t>They may be able to help with the scoping, writing and submission process</a:t>
            </a:r>
          </a:p>
          <a:p>
            <a:pPr marL="342900" indent="-342900"/>
            <a:endParaRPr lang="da-DK"/>
          </a:p>
          <a:p>
            <a:endParaRPr lang="en-GB"/>
          </a:p>
        </p:txBody>
      </p:sp>
      <p:sp>
        <p:nvSpPr>
          <p:cNvPr id="3" name="Text Placeholder 2"/>
          <p:cNvSpPr>
            <a:spLocks noGrp="1"/>
          </p:cNvSpPr>
          <p:nvPr>
            <p:ph type="body" sz="quarter" idx="11"/>
          </p:nvPr>
        </p:nvSpPr>
        <p:spPr/>
        <p:txBody>
          <a:bodyPr/>
          <a:lstStyle/>
          <a:p>
            <a:r>
              <a:rPr lang="en-GB"/>
              <a:t>Tips and tricks</a:t>
            </a:r>
          </a:p>
        </p:txBody>
      </p:sp>
      <p:sp>
        <p:nvSpPr>
          <p:cNvPr id="2" name="Text Placeholder 1"/>
          <p:cNvSpPr>
            <a:spLocks noGrp="1"/>
          </p:cNvSpPr>
          <p:nvPr>
            <p:ph type="body" sz="quarter" idx="10"/>
          </p:nvPr>
        </p:nvSpPr>
        <p:spPr/>
        <p:txBody>
          <a:bodyPr/>
          <a:lstStyle/>
          <a:p>
            <a:r>
              <a:rPr lang="en-GB"/>
              <a:t>Secrets to writing a winning grant</a:t>
            </a:r>
          </a:p>
        </p:txBody>
      </p:sp>
      <p:pic>
        <p:nvPicPr>
          <p:cNvPr id="5" name="Picture 4"/>
          <p:cNvPicPr>
            <a:picLocks noChangeAspect="1"/>
          </p:cNvPicPr>
          <p:nvPr/>
        </p:nvPicPr>
        <p:blipFill>
          <a:blip r:embed="rId2"/>
          <a:stretch>
            <a:fillRect/>
          </a:stretch>
        </p:blipFill>
        <p:spPr>
          <a:xfrm>
            <a:off x="8229601" y="1394343"/>
            <a:ext cx="3853758" cy="952614"/>
          </a:xfrm>
          <a:prstGeom prst="rect">
            <a:avLst/>
          </a:prstGeom>
        </p:spPr>
      </p:pic>
      <p:pic>
        <p:nvPicPr>
          <p:cNvPr id="6" name="Picture 5"/>
          <p:cNvPicPr>
            <a:picLocks noChangeAspect="1"/>
          </p:cNvPicPr>
          <p:nvPr/>
        </p:nvPicPr>
        <p:blipFill>
          <a:blip r:embed="rId3"/>
          <a:stretch>
            <a:fillRect/>
          </a:stretch>
        </p:blipFill>
        <p:spPr>
          <a:xfrm>
            <a:off x="8196331" y="898605"/>
            <a:ext cx="2762636" cy="466790"/>
          </a:xfrm>
          <a:prstGeom prst="rect">
            <a:avLst/>
          </a:prstGeom>
        </p:spPr>
      </p:pic>
    </p:spTree>
    <p:extLst>
      <p:ext uri="{BB962C8B-B14F-4D97-AF65-F5344CB8AC3E}">
        <p14:creationId xmlns:p14="http://schemas.microsoft.com/office/powerpoint/2010/main" val="113360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06BCB9-399C-061E-3086-9089E6972040}"/>
              </a:ext>
            </a:extLst>
          </p:cNvPr>
          <p:cNvSpPr>
            <a:spLocks noGrp="1"/>
          </p:cNvSpPr>
          <p:nvPr>
            <p:ph type="body" sz="quarter" idx="10"/>
          </p:nvPr>
        </p:nvSpPr>
        <p:spPr>
          <a:xfrm>
            <a:off x="1109662" y="4812913"/>
            <a:ext cx="3712504" cy="398012"/>
          </a:xfrm>
        </p:spPr>
        <p:txBody>
          <a:bodyPr/>
          <a:lstStyle/>
          <a:p>
            <a:r>
              <a:rPr lang="en-US"/>
              <a:t>Training Module 3.1.3 Interactive session</a:t>
            </a:r>
            <a:endParaRPr lang="da-DK"/>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954547"/>
            <a:ext cx="5120315" cy="577850"/>
          </a:xfrm>
        </p:spPr>
        <p:txBody>
          <a:bodyPr lIns="91440" tIns="45720" rIns="91440" bIns="45720" anchor="t"/>
          <a:lstStyle/>
          <a:p>
            <a:r>
              <a:rPr lang="en-US"/>
              <a:t>Creating your citizen science research proposal</a:t>
            </a:r>
          </a:p>
          <a:p>
            <a:endParaRPr lang="it-IT"/>
          </a:p>
        </p:txBody>
      </p:sp>
    </p:spTree>
    <p:extLst>
      <p:ext uri="{BB962C8B-B14F-4D97-AF65-F5344CB8AC3E}">
        <p14:creationId xmlns:p14="http://schemas.microsoft.com/office/powerpoint/2010/main" val="3746907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Interactive session: Creating your citizen science research proposal</a:t>
            </a:r>
            <a:endParaRPr lang="en-GB"/>
          </a:p>
        </p:txBody>
      </p:sp>
      <p:graphicFrame>
        <p:nvGraphicFramePr>
          <p:cNvPr id="13" name="Table 12">
            <a:extLst>
              <a:ext uri="{FF2B5EF4-FFF2-40B4-BE49-F238E27FC236}">
                <a16:creationId xmlns:a16="http://schemas.microsoft.com/office/drawing/2014/main" id="{7B294C02-E56D-6047-343B-B657505ED7BA}"/>
              </a:ext>
            </a:extLst>
          </p:cNvPr>
          <p:cNvGraphicFramePr>
            <a:graphicFrameLocks noGrp="1"/>
          </p:cNvGraphicFramePr>
          <p:nvPr>
            <p:extLst>
              <p:ext uri="{D42A27DB-BD31-4B8C-83A1-F6EECF244321}">
                <p14:modId xmlns:p14="http://schemas.microsoft.com/office/powerpoint/2010/main" val="2396355477"/>
              </p:ext>
            </p:extLst>
          </p:nvPr>
        </p:nvGraphicFramePr>
        <p:xfrm>
          <a:off x="894272" y="1391225"/>
          <a:ext cx="10403456" cy="4724903"/>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25607">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25376">
                <a:tc>
                  <a:txBody>
                    <a:bodyPr/>
                    <a:lstStyle/>
                    <a:p>
                      <a:r>
                        <a:rPr lang="en-US" sz="1400" dirty="0">
                          <a:effectLst/>
                        </a:rPr>
                        <a:t>Funding call selection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choose from a curated list of actual or hypothetical funding calls from various sources, such as government agencies, foundations, and research institutions. Each funding call has a specific focus and criteria.</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1249236">
                <a:tc>
                  <a:txBody>
                    <a:bodyPr/>
                    <a:lstStyle/>
                    <a:p>
                      <a:r>
                        <a:rPr lang="en-US" sz="1400" dirty="0">
                          <a:effectLst/>
                        </a:rPr>
                        <a:t>Project brainstorming and proposal outline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individually or in small groups select one of the funding calls and start brainstorming project ideas that align with the call’s objectives and requirements. Participants outline their research proposals based on the chosen funding call. They could include key sections such as project objectives, research methods, anticipated impacts, and budget estimates.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592176">
                <a:tc>
                  <a:txBody>
                    <a:bodyPr/>
                    <a:lstStyle/>
                    <a:p>
                      <a:r>
                        <a:rPr lang="en-US" sz="1400" dirty="0">
                          <a:effectLst/>
                        </a:rPr>
                        <a:t>Peer discussion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exchange their project ideas within their groups or with a partner. They provide feedback, suggestions, and ask critical questions to refine each other’s proposals.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1006699">
                <a:tc>
                  <a:txBody>
                    <a:bodyPr/>
                    <a:lstStyle/>
                    <a:p>
                      <a:r>
                        <a:rPr lang="en-US" sz="1400" dirty="0">
                          <a:effectLst/>
                        </a:rPr>
                        <a:t>Presentation and feedback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Each participant or group presents a brief overview of their research proposal to the larger group. Presentations should include the research questions, methodologies, target audiences, and expected outcomes. Participants should further emphasize how their project aligns with the chosen funding call.</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r h="725809">
                <a:tc>
                  <a:txBody>
                    <a:bodyPr/>
                    <a:lstStyle/>
                    <a:p>
                      <a:r>
                        <a:rPr lang="en-US" sz="1400" dirty="0">
                          <a:effectLst/>
                        </a:rPr>
                        <a:t>Feedback and reflection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facilitator encourages participants to reflect on the feedback they received and how it might improve their proposals.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180398932"/>
                  </a:ext>
                </a:extLst>
              </a:tr>
            </a:tbl>
          </a:graphicData>
        </a:graphic>
      </p:graphicFrame>
    </p:spTree>
    <p:extLst>
      <p:ext uri="{BB962C8B-B14F-4D97-AF65-F5344CB8AC3E}">
        <p14:creationId xmlns:p14="http://schemas.microsoft.com/office/powerpoint/2010/main" val="3125485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10218" y="5329548"/>
            <a:ext cx="5693912" cy="398012"/>
          </a:xfrm>
        </p:spPr>
        <p:txBody>
          <a:bodyPr lIns="91440" tIns="45720" rIns="91440" bIns="45720" anchor="t"/>
          <a:lstStyle/>
          <a:p>
            <a:r>
              <a:rPr lang="da-DK" dirty="0"/>
              <a:t>Training </a:t>
            </a:r>
            <a:r>
              <a:rPr lang="da-DK" dirty="0" err="1"/>
              <a:t>Module</a:t>
            </a:r>
            <a:r>
              <a:rPr lang="da-DK" dirty="0"/>
              <a:t> 3.2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10218" y="2333394"/>
            <a:ext cx="5120315" cy="2407783"/>
          </a:xfrm>
        </p:spPr>
        <p:txBody>
          <a:bodyPr/>
          <a:lstStyle/>
          <a:p>
            <a:r>
              <a:rPr lang="en-US" dirty="0"/>
              <a:t>Ethics, infrastructure, and institutional support for citizen science</a:t>
            </a:r>
          </a:p>
        </p:txBody>
      </p:sp>
    </p:spTree>
    <p:extLst>
      <p:ext uri="{BB962C8B-B14F-4D97-AF65-F5344CB8AC3E}">
        <p14:creationId xmlns:p14="http://schemas.microsoft.com/office/powerpoint/2010/main" val="794091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10218" y="5329548"/>
            <a:ext cx="5693912" cy="398012"/>
          </a:xfrm>
        </p:spPr>
        <p:txBody>
          <a:bodyPr lIns="91440" tIns="45720" rIns="91440" bIns="45720" anchor="t"/>
          <a:lstStyle/>
          <a:p>
            <a:r>
              <a:rPr lang="da-DK" dirty="0"/>
              <a:t>Training </a:t>
            </a:r>
            <a:r>
              <a:rPr lang="da-DK" dirty="0" err="1"/>
              <a:t>Module</a:t>
            </a:r>
            <a:r>
              <a:rPr lang="da-DK" dirty="0"/>
              <a:t> 3.2.1</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10218" y="1897155"/>
            <a:ext cx="5120315" cy="3388418"/>
          </a:xfrm>
        </p:spPr>
        <p:txBody>
          <a:bodyPr/>
          <a:lstStyle/>
          <a:p>
            <a:r>
              <a:rPr lang="en-US" dirty="0"/>
              <a:t>Ensuring that citizen science projects adhere to ethical standards and legal requirements</a:t>
            </a:r>
          </a:p>
        </p:txBody>
      </p:sp>
    </p:spTree>
    <p:extLst>
      <p:ext uri="{BB962C8B-B14F-4D97-AF65-F5344CB8AC3E}">
        <p14:creationId xmlns:p14="http://schemas.microsoft.com/office/powerpoint/2010/main" val="3830902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39C0EEC-5F57-B432-F118-EDD6E2E94C3F}"/>
              </a:ext>
            </a:extLst>
          </p:cNvPr>
          <p:cNvSpPr>
            <a:spLocks noGrp="1"/>
          </p:cNvSpPr>
          <p:nvPr>
            <p:ph type="body" sz="quarter" idx="12"/>
          </p:nvPr>
        </p:nvSpPr>
        <p:spPr>
          <a:xfrm>
            <a:off x="611188" y="2274888"/>
            <a:ext cx="11109517" cy="3657600"/>
          </a:xfrm>
        </p:spPr>
        <p:txBody>
          <a:bodyPr lIns="91440" tIns="45720" rIns="91440" bIns="45720" anchor="t"/>
          <a:lstStyle/>
          <a:p>
            <a:r>
              <a:rPr lang="da-DK" sz="2400" b="1" err="1">
                <a:solidFill>
                  <a:srgbClr val="1F3643"/>
                </a:solidFill>
                <a:ea typeface="+mn-lt"/>
                <a:cs typeface="+mn-lt"/>
              </a:rPr>
              <a:t>Ethics</a:t>
            </a:r>
            <a:r>
              <a:rPr lang="da-DK" sz="2400" b="1">
                <a:solidFill>
                  <a:srgbClr val="1F3643"/>
                </a:solidFill>
                <a:ea typeface="+mn-lt"/>
                <a:cs typeface="+mn-lt"/>
              </a:rPr>
              <a:t> and legal guidelines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essential</a:t>
            </a:r>
            <a:r>
              <a:rPr lang="da-DK" sz="2400" b="1">
                <a:solidFill>
                  <a:srgbClr val="1F3643"/>
                </a:solidFill>
                <a:ea typeface="+mn-lt"/>
                <a:cs typeface="+mn-lt"/>
              </a:rPr>
              <a:t> </a:t>
            </a:r>
            <a:r>
              <a:rPr lang="da-DK" sz="2400" b="1" err="1">
                <a:solidFill>
                  <a:srgbClr val="1F3643"/>
                </a:solidFill>
                <a:ea typeface="+mn-lt"/>
                <a:cs typeface="+mn-lt"/>
              </a:rPr>
              <a:t>considerations</a:t>
            </a:r>
            <a:r>
              <a:rPr lang="da-DK" sz="2400" b="1">
                <a:solidFill>
                  <a:srgbClr val="1F3643"/>
                </a:solidFill>
                <a:ea typeface="+mn-lt"/>
                <a:cs typeface="+mn-lt"/>
              </a:rPr>
              <a:t> for </a:t>
            </a:r>
            <a:r>
              <a:rPr lang="da-DK" sz="2400" b="1" err="1">
                <a:solidFill>
                  <a:srgbClr val="1F3643"/>
                </a:solidFill>
                <a:ea typeface="+mn-lt"/>
                <a:cs typeface="+mn-lt"/>
              </a:rPr>
              <a:t>citizen</a:t>
            </a:r>
            <a:r>
              <a:rPr lang="da-DK" sz="2400" b="1">
                <a:solidFill>
                  <a:srgbClr val="1F3643"/>
                </a:solidFill>
                <a:ea typeface="+mn-lt"/>
                <a:cs typeface="+mn-lt"/>
              </a:rPr>
              <a:t> science </a:t>
            </a:r>
            <a:r>
              <a:rPr lang="da-DK" sz="2400" b="1" err="1">
                <a:solidFill>
                  <a:srgbClr val="1F3643"/>
                </a:solidFill>
                <a:ea typeface="+mn-lt"/>
                <a:cs typeface="+mn-lt"/>
              </a:rPr>
              <a:t>projects</a:t>
            </a:r>
            <a:r>
              <a:rPr lang="da-DK" sz="2400" b="1">
                <a:solidFill>
                  <a:srgbClr val="1F3643"/>
                </a:solidFill>
                <a:ea typeface="+mn-lt"/>
                <a:cs typeface="+mn-lt"/>
              </a:rPr>
              <a:t> to </a:t>
            </a:r>
            <a:r>
              <a:rPr lang="da-DK" sz="2400" b="1" err="1">
                <a:solidFill>
                  <a:srgbClr val="1F3643"/>
                </a:solidFill>
                <a:ea typeface="+mn-lt"/>
                <a:cs typeface="+mn-lt"/>
              </a:rPr>
              <a:t>ensure</a:t>
            </a:r>
            <a:r>
              <a:rPr lang="da-DK" sz="2400" b="1">
                <a:solidFill>
                  <a:srgbClr val="1F3643"/>
                </a:solidFill>
                <a:ea typeface="+mn-lt"/>
                <a:cs typeface="+mn-lt"/>
              </a:rPr>
              <a:t> the </a:t>
            </a:r>
            <a:r>
              <a:rPr lang="da-DK" sz="2400" b="1" err="1">
                <a:solidFill>
                  <a:srgbClr val="1F3643"/>
                </a:solidFill>
                <a:ea typeface="+mn-lt"/>
                <a:cs typeface="+mn-lt"/>
              </a:rPr>
              <a:t>responsible</a:t>
            </a:r>
            <a:r>
              <a:rPr lang="da-DK" sz="2400" b="1">
                <a:solidFill>
                  <a:srgbClr val="1F3643"/>
                </a:solidFill>
                <a:ea typeface="+mn-lt"/>
                <a:cs typeface="+mn-lt"/>
              </a:rPr>
              <a:t> </a:t>
            </a:r>
            <a:r>
              <a:rPr lang="da-DK" sz="2400" b="1" err="1">
                <a:solidFill>
                  <a:srgbClr val="1F3643"/>
                </a:solidFill>
                <a:ea typeface="+mn-lt"/>
                <a:cs typeface="+mn-lt"/>
              </a:rPr>
              <a:t>conduct</a:t>
            </a:r>
            <a:r>
              <a:rPr lang="da-DK" sz="2400" b="1">
                <a:solidFill>
                  <a:srgbClr val="1F3643"/>
                </a:solidFill>
                <a:ea typeface="+mn-lt"/>
                <a:cs typeface="+mn-lt"/>
              </a:rPr>
              <a:t> of research and </a:t>
            </a:r>
            <a:r>
              <a:rPr lang="da-DK" sz="2400" b="1" err="1">
                <a:solidFill>
                  <a:srgbClr val="1F3643"/>
                </a:solidFill>
                <a:ea typeface="+mn-lt"/>
                <a:cs typeface="+mn-lt"/>
              </a:rPr>
              <a:t>protect</a:t>
            </a:r>
            <a:r>
              <a:rPr lang="da-DK" sz="2400" b="1">
                <a:solidFill>
                  <a:srgbClr val="1F3643"/>
                </a:solidFill>
                <a:ea typeface="+mn-lt"/>
                <a:cs typeface="+mn-lt"/>
              </a:rPr>
              <a:t> the </a:t>
            </a:r>
            <a:r>
              <a:rPr lang="da-DK" sz="2400" b="1" err="1">
                <a:solidFill>
                  <a:srgbClr val="1F3643"/>
                </a:solidFill>
                <a:ea typeface="+mn-lt"/>
                <a:cs typeface="+mn-lt"/>
              </a:rPr>
              <a:t>rights</a:t>
            </a:r>
            <a:r>
              <a:rPr lang="da-DK" sz="2400" b="1">
                <a:solidFill>
                  <a:srgbClr val="1F3643"/>
                </a:solidFill>
                <a:ea typeface="+mn-lt"/>
                <a:cs typeface="+mn-lt"/>
              </a:rPr>
              <a:t> and </a:t>
            </a:r>
            <a:r>
              <a:rPr lang="da-DK" sz="2400" b="1" err="1">
                <a:solidFill>
                  <a:srgbClr val="1F3643"/>
                </a:solidFill>
                <a:ea typeface="+mn-lt"/>
                <a:cs typeface="+mn-lt"/>
              </a:rPr>
              <a:t>interests</a:t>
            </a:r>
            <a:r>
              <a:rPr lang="da-DK" sz="2400" b="1">
                <a:solidFill>
                  <a:srgbClr val="1F3643"/>
                </a:solidFill>
                <a:ea typeface="+mn-lt"/>
                <a:cs typeface="+mn-lt"/>
              </a:rPr>
              <a:t> of participants, </a:t>
            </a:r>
            <a:r>
              <a:rPr lang="da-DK" sz="2400" b="1" err="1">
                <a:solidFill>
                  <a:srgbClr val="1F3643"/>
                </a:solidFill>
                <a:ea typeface="+mn-lt"/>
                <a:cs typeface="+mn-lt"/>
              </a:rPr>
              <a:t>project</a:t>
            </a:r>
            <a:r>
              <a:rPr lang="da-DK" sz="2400" b="1">
                <a:solidFill>
                  <a:srgbClr val="1F3643"/>
                </a:solidFill>
                <a:ea typeface="+mn-lt"/>
                <a:cs typeface="+mn-lt"/>
              </a:rPr>
              <a:t> </a:t>
            </a:r>
            <a:r>
              <a:rPr lang="da-DK" sz="2400" b="1" err="1">
                <a:solidFill>
                  <a:srgbClr val="1F3643"/>
                </a:solidFill>
                <a:ea typeface="+mn-lt"/>
                <a:cs typeface="+mn-lt"/>
              </a:rPr>
              <a:t>organizers</a:t>
            </a:r>
            <a:r>
              <a:rPr lang="da-DK" sz="2400" b="1">
                <a:solidFill>
                  <a:srgbClr val="1F3643"/>
                </a:solidFill>
                <a:ea typeface="+mn-lt"/>
                <a:cs typeface="+mn-lt"/>
              </a:rPr>
              <a:t>, and stakeholders</a:t>
            </a:r>
          </a:p>
          <a:p>
            <a:pPr marL="342900" indent="-342900">
              <a:buChar char="•"/>
            </a:pPr>
            <a:r>
              <a:rPr lang="da-DK" sz="2000" b="1" err="1"/>
              <a:t>Informed</a:t>
            </a:r>
            <a:r>
              <a:rPr lang="da-DK" sz="2000" b="1"/>
              <a:t> </a:t>
            </a:r>
            <a:r>
              <a:rPr lang="da-DK" sz="2000" b="1" err="1"/>
              <a:t>consent</a:t>
            </a:r>
            <a:r>
              <a:rPr lang="da-DK" sz="2000" b="1"/>
              <a:t> and data </a:t>
            </a:r>
            <a:r>
              <a:rPr lang="da-DK" sz="2000" b="1" err="1"/>
              <a:t>privacy</a:t>
            </a:r>
            <a:r>
              <a:rPr lang="da-DK" sz="2000" b="1"/>
              <a:t>: </a:t>
            </a:r>
            <a:r>
              <a:rPr lang="da-DK" sz="2000" err="1"/>
              <a:t>obtain</a:t>
            </a:r>
            <a:r>
              <a:rPr lang="da-DK" sz="2000"/>
              <a:t> </a:t>
            </a:r>
            <a:r>
              <a:rPr lang="da-DK" sz="2000" err="1"/>
              <a:t>informed</a:t>
            </a:r>
            <a:r>
              <a:rPr lang="da-DK" sz="2000"/>
              <a:t> </a:t>
            </a:r>
            <a:r>
              <a:rPr lang="da-DK" sz="2000" err="1"/>
              <a:t>consent</a:t>
            </a:r>
            <a:r>
              <a:rPr lang="da-DK" sz="2000"/>
              <a:t> from participants and </a:t>
            </a:r>
            <a:r>
              <a:rPr lang="da-DK" sz="2000" err="1"/>
              <a:t>safeguard</a:t>
            </a:r>
            <a:r>
              <a:rPr lang="da-DK" sz="2000"/>
              <a:t> </a:t>
            </a:r>
            <a:r>
              <a:rPr lang="da-DK" sz="2000" err="1"/>
              <a:t>personal</a:t>
            </a:r>
            <a:r>
              <a:rPr lang="da-DK" sz="2000"/>
              <a:t> data and </a:t>
            </a:r>
            <a:r>
              <a:rPr lang="da-DK" sz="2000" err="1"/>
              <a:t>privacy</a:t>
            </a:r>
            <a:endParaRPr lang="da-DK" sz="2000"/>
          </a:p>
          <a:p>
            <a:pPr marL="342900" indent="-342900">
              <a:buChar char="•"/>
            </a:pPr>
            <a:r>
              <a:rPr lang="da-DK" sz="2000" b="1"/>
              <a:t>Scientific </a:t>
            </a:r>
            <a:r>
              <a:rPr lang="da-DK" sz="2000" b="1" err="1"/>
              <a:t>validity</a:t>
            </a:r>
            <a:r>
              <a:rPr lang="da-DK" sz="2000" b="1"/>
              <a:t> and </a:t>
            </a:r>
            <a:r>
              <a:rPr lang="da-DK" sz="2000" b="1" err="1"/>
              <a:t>ethical</a:t>
            </a:r>
            <a:r>
              <a:rPr lang="da-DK" sz="2000" b="1"/>
              <a:t> </a:t>
            </a:r>
            <a:r>
              <a:rPr lang="da-DK" sz="2000" b="1" err="1"/>
              <a:t>conduct</a:t>
            </a:r>
            <a:r>
              <a:rPr lang="da-DK" sz="2000" b="1"/>
              <a:t>: </a:t>
            </a:r>
            <a:r>
              <a:rPr lang="da-DK" sz="2000" err="1"/>
              <a:t>follow</a:t>
            </a:r>
            <a:r>
              <a:rPr lang="da-DK" sz="2000"/>
              <a:t> </a:t>
            </a:r>
            <a:r>
              <a:rPr lang="da-DK" sz="2000" err="1"/>
              <a:t>rigorous</a:t>
            </a:r>
            <a:r>
              <a:rPr lang="da-DK" sz="2000"/>
              <a:t> </a:t>
            </a:r>
            <a:r>
              <a:rPr lang="da-DK" sz="2000" err="1"/>
              <a:t>scientific</a:t>
            </a:r>
            <a:r>
              <a:rPr lang="da-DK" sz="2000"/>
              <a:t> </a:t>
            </a:r>
            <a:r>
              <a:rPr lang="da-DK" sz="2000" err="1"/>
              <a:t>methods</a:t>
            </a:r>
            <a:r>
              <a:rPr lang="da-DK" sz="2000"/>
              <a:t> and </a:t>
            </a:r>
            <a:r>
              <a:rPr lang="da-DK" sz="2000" err="1"/>
              <a:t>adhere</a:t>
            </a:r>
            <a:r>
              <a:rPr lang="da-DK" sz="2000"/>
              <a:t> to </a:t>
            </a:r>
            <a:r>
              <a:rPr lang="da-DK" sz="2000" err="1"/>
              <a:t>ethical</a:t>
            </a:r>
            <a:r>
              <a:rPr lang="da-DK" sz="2000"/>
              <a:t> </a:t>
            </a:r>
            <a:r>
              <a:rPr lang="da-DK" sz="2000" err="1"/>
              <a:t>principles</a:t>
            </a:r>
            <a:r>
              <a:rPr lang="da-DK" sz="2000"/>
              <a:t> (</a:t>
            </a:r>
            <a:r>
              <a:rPr lang="da-DK" sz="2000" err="1"/>
              <a:t>seek</a:t>
            </a:r>
            <a:r>
              <a:rPr lang="da-DK" sz="2000"/>
              <a:t> </a:t>
            </a:r>
            <a:r>
              <a:rPr lang="da-DK" sz="2000" err="1"/>
              <a:t>ethics</a:t>
            </a:r>
            <a:r>
              <a:rPr lang="da-DK" sz="2000"/>
              <a:t> </a:t>
            </a:r>
            <a:r>
              <a:rPr lang="da-DK" sz="2000" err="1"/>
              <a:t>review</a:t>
            </a:r>
            <a:r>
              <a:rPr lang="da-DK" sz="2000"/>
              <a:t>, </a:t>
            </a:r>
            <a:r>
              <a:rPr lang="da-DK" sz="2000" err="1"/>
              <a:t>if</a:t>
            </a:r>
            <a:r>
              <a:rPr lang="da-DK" sz="2000"/>
              <a:t> </a:t>
            </a:r>
            <a:r>
              <a:rPr lang="da-DK" sz="2000" err="1"/>
              <a:t>needed</a:t>
            </a:r>
            <a:r>
              <a:rPr lang="da-DK" sz="2000"/>
              <a:t>)</a:t>
            </a:r>
          </a:p>
          <a:p>
            <a:pPr marL="342900" indent="-342900">
              <a:buChar char="•"/>
            </a:pPr>
            <a:r>
              <a:rPr lang="da-DK" sz="2000" b="1"/>
              <a:t>Legal compliance and social </a:t>
            </a:r>
            <a:r>
              <a:rPr lang="da-DK" sz="2000" b="1" err="1"/>
              <a:t>justice</a:t>
            </a:r>
            <a:r>
              <a:rPr lang="da-DK" sz="2000" b="1"/>
              <a:t>: </a:t>
            </a:r>
            <a:r>
              <a:rPr lang="da-DK" sz="2000" err="1"/>
              <a:t>comply</a:t>
            </a:r>
            <a:r>
              <a:rPr lang="da-DK" sz="2000"/>
              <a:t> with relevant </a:t>
            </a:r>
            <a:r>
              <a:rPr lang="da-DK" sz="2000" err="1"/>
              <a:t>laws</a:t>
            </a:r>
            <a:r>
              <a:rPr lang="da-DK" sz="2000"/>
              <a:t> and guidelines, </a:t>
            </a:r>
            <a:r>
              <a:rPr lang="da-DK" sz="2000" err="1"/>
              <a:t>consider</a:t>
            </a:r>
            <a:r>
              <a:rPr lang="da-DK" sz="2000"/>
              <a:t> </a:t>
            </a:r>
            <a:r>
              <a:rPr lang="da-DK" sz="2000" err="1"/>
              <a:t>liability</a:t>
            </a:r>
            <a:r>
              <a:rPr lang="da-DK" sz="2000"/>
              <a:t>, </a:t>
            </a:r>
            <a:r>
              <a:rPr lang="da-DK" sz="2000" err="1"/>
              <a:t>insurance</a:t>
            </a:r>
            <a:r>
              <a:rPr lang="da-DK" sz="2000"/>
              <a:t>, and </a:t>
            </a:r>
            <a:r>
              <a:rPr lang="da-DK" sz="2000" err="1"/>
              <a:t>conflict</a:t>
            </a:r>
            <a:r>
              <a:rPr lang="da-DK" sz="2000"/>
              <a:t> resolution </a:t>
            </a:r>
            <a:r>
              <a:rPr lang="da-DK" sz="2000" err="1"/>
              <a:t>mechanisms</a:t>
            </a:r>
            <a:r>
              <a:rPr lang="da-DK" sz="2000"/>
              <a:t>, and </a:t>
            </a:r>
            <a:r>
              <a:rPr lang="da-DK" sz="2000" err="1"/>
              <a:t>address</a:t>
            </a:r>
            <a:r>
              <a:rPr lang="da-DK" sz="2000"/>
              <a:t> issues of </a:t>
            </a:r>
            <a:r>
              <a:rPr lang="da-DK" sz="2000" err="1"/>
              <a:t>justice</a:t>
            </a:r>
            <a:r>
              <a:rPr lang="da-DK" sz="2000"/>
              <a:t>, </a:t>
            </a:r>
            <a:r>
              <a:rPr lang="da-DK" sz="2000" err="1"/>
              <a:t>equity</a:t>
            </a:r>
            <a:r>
              <a:rPr lang="da-DK" sz="2000"/>
              <a:t>, </a:t>
            </a:r>
            <a:r>
              <a:rPr lang="da-DK" sz="2000" err="1"/>
              <a:t>diversity</a:t>
            </a:r>
            <a:r>
              <a:rPr lang="da-DK" sz="2000"/>
              <a:t>, and </a:t>
            </a:r>
            <a:r>
              <a:rPr lang="da-DK" sz="2000" err="1"/>
              <a:t>inclusion</a:t>
            </a:r>
            <a:r>
              <a:rPr lang="da-DK" sz="2000"/>
              <a:t> (JEDI) </a:t>
            </a:r>
          </a:p>
        </p:txBody>
      </p:sp>
      <p:sp>
        <p:nvSpPr>
          <p:cNvPr id="3" name="Pladsholder til tekst 2">
            <a:extLst>
              <a:ext uri="{FF2B5EF4-FFF2-40B4-BE49-F238E27FC236}">
                <a16:creationId xmlns:a16="http://schemas.microsoft.com/office/drawing/2014/main" id="{C15C0528-9066-CC70-724F-B9F18F97B97A}"/>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4" name="Pladsholder til tekst 3">
            <a:extLst>
              <a:ext uri="{FF2B5EF4-FFF2-40B4-BE49-F238E27FC236}">
                <a16:creationId xmlns:a16="http://schemas.microsoft.com/office/drawing/2014/main" id="{E42CFACA-D9AA-1525-78E0-D0FE2CCF4481}"/>
              </a:ext>
            </a:extLst>
          </p:cNvPr>
          <p:cNvSpPr>
            <a:spLocks noGrp="1"/>
          </p:cNvSpPr>
          <p:nvPr>
            <p:ph type="body" sz="quarter" idx="10"/>
          </p:nvPr>
        </p:nvSpPr>
        <p:spPr/>
        <p:txBody>
          <a:bodyPr lIns="91440" tIns="45720" rIns="91440" bIns="45720" anchor="t"/>
          <a:lstStyle/>
          <a:p>
            <a:r>
              <a:rPr lang="da-DK" err="1"/>
              <a:t>Ethics</a:t>
            </a:r>
            <a:r>
              <a:rPr lang="da-DK"/>
              <a:t> and legal guidelines for </a:t>
            </a:r>
            <a:r>
              <a:rPr lang="da-DK" err="1"/>
              <a:t>citizen</a:t>
            </a:r>
            <a:r>
              <a:rPr lang="da-DK"/>
              <a:t> science </a:t>
            </a:r>
          </a:p>
        </p:txBody>
      </p:sp>
    </p:spTree>
    <p:extLst>
      <p:ext uri="{BB962C8B-B14F-4D97-AF65-F5344CB8AC3E}">
        <p14:creationId xmlns:p14="http://schemas.microsoft.com/office/powerpoint/2010/main" val="487542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p:txBody>
          <a:bodyPr lIns="91440" tIns="45720" rIns="91440" bIns="45720" anchor="t"/>
          <a:lstStyle/>
          <a:p>
            <a:r>
              <a:rPr lang="da-DK">
                <a:ea typeface="+mj-lt"/>
                <a:cs typeface="+mj-lt"/>
              </a:rPr>
              <a:t>Case: Personal data donation</a:t>
            </a:r>
          </a:p>
        </p:txBody>
      </p:sp>
      <p:pic>
        <p:nvPicPr>
          <p:cNvPr id="3" name="Billede 2" descr="Et billede, der indeholder tekst, skærmbillede, Font/skrifttype, nummer/tal&#10;&#10;Beskrivelsen er genereret automatisk">
            <a:extLst>
              <a:ext uri="{FF2B5EF4-FFF2-40B4-BE49-F238E27FC236}">
                <a16:creationId xmlns:a16="http://schemas.microsoft.com/office/drawing/2014/main" id="{9727CFCA-F846-4519-5056-1A07042FA594}"/>
              </a:ext>
            </a:extLst>
          </p:cNvPr>
          <p:cNvPicPr>
            <a:picLocks noChangeAspect="1"/>
          </p:cNvPicPr>
          <p:nvPr/>
        </p:nvPicPr>
        <p:blipFill>
          <a:blip r:embed="rId2"/>
          <a:stretch>
            <a:fillRect/>
          </a:stretch>
        </p:blipFill>
        <p:spPr>
          <a:xfrm>
            <a:off x="6274789" y="1053207"/>
            <a:ext cx="5860471" cy="5629040"/>
          </a:xfrm>
          <a:prstGeom prst="rect">
            <a:avLst/>
          </a:prstGeom>
        </p:spPr>
      </p:pic>
      <p:pic>
        <p:nvPicPr>
          <p:cNvPr id="4" name="Billede 3" descr="Et billede, der indeholder tekst, tøj, skærmbillede, person&#10;&#10;Beskrivelsen er genereret automatisk">
            <a:extLst>
              <a:ext uri="{FF2B5EF4-FFF2-40B4-BE49-F238E27FC236}">
                <a16:creationId xmlns:a16="http://schemas.microsoft.com/office/drawing/2014/main" id="{BB98C70B-E774-80B3-3CD5-815B3035314E}"/>
              </a:ext>
            </a:extLst>
          </p:cNvPr>
          <p:cNvPicPr>
            <a:picLocks noChangeAspect="1"/>
          </p:cNvPicPr>
          <p:nvPr/>
        </p:nvPicPr>
        <p:blipFill rotWithShape="1">
          <a:blip r:embed="rId3"/>
          <a:srcRect l="19974" r="640" b="-176"/>
          <a:stretch/>
        </p:blipFill>
        <p:spPr>
          <a:xfrm>
            <a:off x="53440" y="1053466"/>
            <a:ext cx="6145937" cy="5630543"/>
          </a:xfrm>
          <a:prstGeom prst="rect">
            <a:avLst/>
          </a:prstGeom>
        </p:spPr>
      </p:pic>
      <p:pic>
        <p:nvPicPr>
          <p:cNvPr id="5" name="Billede 4" descr="Et billede, der indeholder tekst, Grafik, logo, Font/skrifttype&#10;&#10;Beskrivelsen er genereret automatisk">
            <a:extLst>
              <a:ext uri="{FF2B5EF4-FFF2-40B4-BE49-F238E27FC236}">
                <a16:creationId xmlns:a16="http://schemas.microsoft.com/office/drawing/2014/main" id="{4230064C-0A31-964E-E8C2-A1D8E18209E8}"/>
              </a:ext>
            </a:extLst>
          </p:cNvPr>
          <p:cNvPicPr>
            <a:picLocks noChangeAspect="1"/>
          </p:cNvPicPr>
          <p:nvPr/>
        </p:nvPicPr>
        <p:blipFill>
          <a:blip r:embed="rId4"/>
          <a:stretch>
            <a:fillRect/>
          </a:stretch>
        </p:blipFill>
        <p:spPr>
          <a:xfrm>
            <a:off x="2194338" y="1106508"/>
            <a:ext cx="1865662" cy="894360"/>
          </a:xfrm>
          <a:prstGeom prst="rect">
            <a:avLst/>
          </a:prstGeom>
        </p:spPr>
      </p:pic>
    </p:spTree>
    <p:extLst>
      <p:ext uri="{BB962C8B-B14F-4D97-AF65-F5344CB8AC3E}">
        <p14:creationId xmlns:p14="http://schemas.microsoft.com/office/powerpoint/2010/main" val="21089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285750" indent="-285750">
              <a:buFont typeface="Arial" panose="020B0604020202020204" pitchFamily="34" charset="0"/>
              <a:buChar char="•"/>
            </a:pPr>
            <a:r>
              <a:rPr lang="en-US" b="1" dirty="0"/>
              <a:t>Understanding the role of institutional support: </a:t>
            </a:r>
            <a:r>
              <a:rPr lang="en-US" dirty="0"/>
              <a:t>Gain an understanding of the critical role that institutional support and infrastructure play in advancing CS initiatives within RPOs.</a:t>
            </a:r>
          </a:p>
          <a:p>
            <a:pPr marL="285750" indent="-285750">
              <a:buFont typeface="Arial" panose="020B0604020202020204" pitchFamily="34" charset="0"/>
              <a:buChar char="•"/>
            </a:pPr>
            <a:r>
              <a:rPr lang="en-US" b="1" dirty="0"/>
              <a:t>Creating compelling grant proposals:</a:t>
            </a:r>
            <a:r>
              <a:rPr lang="en-US" dirty="0"/>
              <a:t> Acquire insights into strategies for aligning CS research portfolios with funding opportunities and learn the secrets to designing compelling grant proposals.</a:t>
            </a:r>
          </a:p>
          <a:p>
            <a:pPr marL="285750" indent="-285750">
              <a:buFont typeface="Arial" panose="020B0604020202020204" pitchFamily="34" charset="0"/>
              <a:buChar char="•"/>
            </a:pPr>
            <a:r>
              <a:rPr lang="en-US" b="1" dirty="0"/>
              <a:t>Ethical and legal awareness: </a:t>
            </a:r>
            <a:r>
              <a:rPr lang="en-US" dirty="0"/>
              <a:t>Recognize the ethical and legal considerations inherent in CS projects and their importance in ensuring responsible and compliant research practices.</a:t>
            </a:r>
          </a:p>
          <a:p>
            <a:pPr marL="285750" indent="-285750">
              <a:buFont typeface="Arial" panose="020B0604020202020204" pitchFamily="34" charset="0"/>
              <a:buChar char="•"/>
            </a:pPr>
            <a:r>
              <a:rPr lang="en-US" b="1" dirty="0"/>
              <a:t>Embracing CS-ICPs: </a:t>
            </a:r>
            <a:r>
              <a:rPr lang="en-US" dirty="0"/>
              <a:t>Comprehend the concept of CS Institutional Contact Points (CS-ICPs) and their significance in providing essential resources and guidance for CS efforts.</a:t>
            </a:r>
          </a:p>
          <a:p>
            <a:pPr marL="285750" indent="-285750">
              <a:buFont typeface="Arial" panose="020B0604020202020204" pitchFamily="34" charset="0"/>
              <a:buChar char="•"/>
            </a:pPr>
            <a:r>
              <a:rPr lang="en-US" b="1" dirty="0"/>
              <a:t>Designing Tailored CS-ICPs: </a:t>
            </a:r>
            <a:r>
              <a:rPr lang="en-US" dirty="0"/>
              <a:t>Develop practical skills in designing and planning a tailored Institutional Contact Point (CS-ICP) that aligns with the unique needs, goals, and characteristics of their respective organizations, enhancing support for citizen science initiatives.</a:t>
            </a:r>
          </a:p>
          <a:p>
            <a:endParaRPr lang="en-GB" dirty="0"/>
          </a:p>
        </p:txBody>
      </p:sp>
      <p:sp>
        <p:nvSpPr>
          <p:cNvPr id="3" name="Text Placeholder 2"/>
          <p:cNvSpPr>
            <a:spLocks noGrp="1"/>
          </p:cNvSpPr>
          <p:nvPr>
            <p:ph type="body" sz="quarter" idx="11"/>
          </p:nvPr>
        </p:nvSpPr>
        <p:spPr/>
        <p:txBody>
          <a:bodyPr/>
          <a:lstStyle/>
          <a:p>
            <a:r>
              <a:rPr lang="en-GB"/>
              <a:t>Training Program 3: Learning objectives</a:t>
            </a:r>
          </a:p>
        </p:txBody>
      </p:sp>
      <p:sp>
        <p:nvSpPr>
          <p:cNvPr id="4" name="Text Placeholder 3"/>
          <p:cNvSpPr>
            <a:spLocks noGrp="1"/>
          </p:cNvSpPr>
          <p:nvPr>
            <p:ph type="body" sz="quarter" idx="10"/>
          </p:nvPr>
        </p:nvSpPr>
        <p:spPr/>
        <p:txBody>
          <a:bodyPr/>
          <a:lstStyle/>
          <a:p>
            <a:r>
              <a:rPr lang="en-US"/>
              <a:t>Navigating institutional support, funding, and ethical considerations for citizen science</a:t>
            </a:r>
            <a:endParaRPr lang="en-GB" dirty="0"/>
          </a:p>
        </p:txBody>
      </p:sp>
    </p:spTree>
    <p:extLst>
      <p:ext uri="{BB962C8B-B14F-4D97-AF65-F5344CB8AC3E}">
        <p14:creationId xmlns:p14="http://schemas.microsoft.com/office/powerpoint/2010/main" val="1978050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5" name="Billede 4" descr="Et billede, der indeholder tekst, design&#10;&#10;Beskrivelsen er genereret automatisk">
            <a:extLst>
              <a:ext uri="{FF2B5EF4-FFF2-40B4-BE49-F238E27FC236}">
                <a16:creationId xmlns:a16="http://schemas.microsoft.com/office/drawing/2014/main" id="{3C424A05-BD4F-C057-6131-50A93A9306AB}"/>
              </a:ext>
            </a:extLst>
          </p:cNvPr>
          <p:cNvPicPr>
            <a:picLocks noChangeAspect="1"/>
          </p:cNvPicPr>
          <p:nvPr/>
        </p:nvPicPr>
        <p:blipFill rotWithShape="1">
          <a:blip r:embed="rId2"/>
          <a:srcRect t="1418" b="1680"/>
          <a:stretch/>
        </p:blipFill>
        <p:spPr>
          <a:xfrm>
            <a:off x="278027" y="1350077"/>
            <a:ext cx="5354595" cy="5407945"/>
          </a:xfrm>
          <a:prstGeom prst="rect">
            <a:avLst/>
          </a:prstGeom>
        </p:spPr>
      </p:pic>
      <p:pic>
        <p:nvPicPr>
          <p:cNvPr id="7" name="Billede 6" descr="Et billede, der indeholder tekst, skærmbillede, diagram, design&#10;&#10;Beskrivelsen er genereret automatisk">
            <a:extLst>
              <a:ext uri="{FF2B5EF4-FFF2-40B4-BE49-F238E27FC236}">
                <a16:creationId xmlns:a16="http://schemas.microsoft.com/office/drawing/2014/main" id="{83872F56-CEE3-3614-DA55-78E125A80801}"/>
              </a:ext>
            </a:extLst>
          </p:cNvPr>
          <p:cNvPicPr>
            <a:picLocks noChangeAspect="1"/>
          </p:cNvPicPr>
          <p:nvPr/>
        </p:nvPicPr>
        <p:blipFill>
          <a:blip r:embed="rId3"/>
          <a:stretch>
            <a:fillRect/>
          </a:stretch>
        </p:blipFill>
        <p:spPr>
          <a:xfrm>
            <a:off x="5798128" y="1812206"/>
            <a:ext cx="6161901" cy="4480764"/>
          </a:xfrm>
          <a:prstGeom prst="rect">
            <a:avLst/>
          </a:prstGeom>
        </p:spPr>
      </p:pic>
      <p:sp>
        <p:nvSpPr>
          <p:cNvPr id="9" name="Pladsholder til tekst 1">
            <a:extLst>
              <a:ext uri="{FF2B5EF4-FFF2-40B4-BE49-F238E27FC236}">
                <a16:creationId xmlns:a16="http://schemas.microsoft.com/office/drawing/2014/main" id="{07F6F7DE-368F-6E6B-9E8E-1C5E7CEDC137}"/>
              </a:ext>
            </a:extLst>
          </p:cNvPr>
          <p:cNvSpPr>
            <a:spLocks noGrp="1"/>
          </p:cNvSpPr>
          <p:nvPr>
            <p:ph type="body" sz="quarter" idx="10"/>
          </p:nvPr>
        </p:nvSpPr>
        <p:spPr>
          <a:xfrm>
            <a:off x="2351655" y="459400"/>
            <a:ext cx="9229405" cy="422275"/>
          </a:xfrm>
        </p:spPr>
        <p:txBody>
          <a:bodyPr lIns="91440" tIns="45720" rIns="91440" bIns="45720" anchor="t"/>
          <a:lstStyle/>
          <a:p>
            <a:r>
              <a:rPr lang="da-DK" dirty="0" err="1">
                <a:ea typeface="+mj-lt"/>
                <a:cs typeface="+mj-lt"/>
              </a:rPr>
              <a:t>Ethical</a:t>
            </a:r>
            <a:r>
              <a:rPr lang="da-DK" dirty="0">
                <a:ea typeface="+mj-lt"/>
                <a:cs typeface="+mj-lt"/>
              </a:rPr>
              <a:t> and legal </a:t>
            </a:r>
            <a:r>
              <a:rPr lang="da-DK" dirty="0" err="1">
                <a:ea typeface="+mj-lt"/>
                <a:cs typeface="+mj-lt"/>
              </a:rPr>
              <a:t>concerns</a:t>
            </a:r>
            <a:r>
              <a:rPr lang="da-DK" dirty="0">
                <a:ea typeface="+mj-lt"/>
                <a:cs typeface="+mj-lt"/>
              </a:rPr>
              <a:t> </a:t>
            </a:r>
            <a:r>
              <a:rPr lang="da-DK" dirty="0" err="1">
                <a:ea typeface="+mj-lt"/>
                <a:cs typeface="+mj-lt"/>
              </a:rPr>
              <a:t>raised</a:t>
            </a:r>
            <a:r>
              <a:rPr lang="da-DK" dirty="0">
                <a:ea typeface="+mj-lt"/>
                <a:cs typeface="+mj-lt"/>
              </a:rPr>
              <a:t> by participants in the Health Data Exploration Project</a:t>
            </a:r>
          </a:p>
        </p:txBody>
      </p:sp>
      <p:pic>
        <p:nvPicPr>
          <p:cNvPr id="6" name="Billede 5" descr="Et billede, der indeholder tekst, Font/skrifttype, Grafik, design&#10;&#10;Beskrivelsen er genereret automatisk">
            <a:extLst>
              <a:ext uri="{FF2B5EF4-FFF2-40B4-BE49-F238E27FC236}">
                <a16:creationId xmlns:a16="http://schemas.microsoft.com/office/drawing/2014/main" id="{7DAFFC32-F724-6DFC-CAD4-76009A650A2A}"/>
              </a:ext>
            </a:extLst>
          </p:cNvPr>
          <p:cNvPicPr>
            <a:picLocks noChangeAspect="1"/>
          </p:cNvPicPr>
          <p:nvPr/>
        </p:nvPicPr>
        <p:blipFill>
          <a:blip r:embed="rId4"/>
          <a:stretch>
            <a:fillRect/>
          </a:stretch>
        </p:blipFill>
        <p:spPr>
          <a:xfrm>
            <a:off x="9533335" y="6153128"/>
            <a:ext cx="2343150" cy="619125"/>
          </a:xfrm>
          <a:prstGeom prst="rect">
            <a:avLst/>
          </a:prstGeom>
        </p:spPr>
      </p:pic>
    </p:spTree>
    <p:extLst>
      <p:ext uri="{BB962C8B-B14F-4D97-AF65-F5344CB8AC3E}">
        <p14:creationId xmlns:p14="http://schemas.microsoft.com/office/powerpoint/2010/main" val="3020317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3" name="Pladsholder til tekst 1">
            <a:extLst>
              <a:ext uri="{FF2B5EF4-FFF2-40B4-BE49-F238E27FC236}">
                <a16:creationId xmlns:a16="http://schemas.microsoft.com/office/drawing/2014/main" id="{073204A1-0BE8-FC24-1972-A6844D78594E}"/>
              </a:ext>
            </a:extLst>
          </p:cNvPr>
          <p:cNvSpPr>
            <a:spLocks noGrp="1"/>
          </p:cNvSpPr>
          <p:nvPr>
            <p:ph type="body" sz="quarter" idx="10"/>
          </p:nvPr>
        </p:nvSpPr>
        <p:spPr>
          <a:xfrm>
            <a:off x="2351655" y="459400"/>
            <a:ext cx="9229405" cy="422275"/>
          </a:xfrm>
        </p:spPr>
        <p:txBody>
          <a:bodyPr lIns="91440" tIns="45720" rIns="91440" bIns="45720" anchor="t"/>
          <a:lstStyle/>
          <a:p>
            <a:r>
              <a:rPr lang="da-DK">
                <a:ea typeface="+mj-lt"/>
                <a:cs typeface="+mj-lt"/>
              </a:rPr>
              <a:t>Case: West Baltimore </a:t>
            </a:r>
            <a:r>
              <a:rPr lang="da-DK" err="1">
                <a:ea typeface="+mj-lt"/>
                <a:cs typeface="+mj-lt"/>
              </a:rPr>
              <a:t>Mosquito</a:t>
            </a:r>
            <a:r>
              <a:rPr lang="da-DK">
                <a:ea typeface="+mj-lt"/>
                <a:cs typeface="+mj-lt"/>
              </a:rPr>
              <a:t> Stoppers</a:t>
            </a:r>
          </a:p>
        </p:txBody>
      </p:sp>
      <p:pic>
        <p:nvPicPr>
          <p:cNvPr id="4" name="Billede 3" descr="Et billede, der indeholder tekst, Font/skrifttype, skærmbillede, Grafik&#10;&#10;Beskrivelsen er genereret automatisk">
            <a:extLst>
              <a:ext uri="{FF2B5EF4-FFF2-40B4-BE49-F238E27FC236}">
                <a16:creationId xmlns:a16="http://schemas.microsoft.com/office/drawing/2014/main" id="{81B3996F-78C1-02AE-7ACD-83EADEEDC275}"/>
              </a:ext>
            </a:extLst>
          </p:cNvPr>
          <p:cNvPicPr>
            <a:picLocks noChangeAspect="1"/>
          </p:cNvPicPr>
          <p:nvPr/>
        </p:nvPicPr>
        <p:blipFill>
          <a:blip r:embed="rId2"/>
          <a:stretch>
            <a:fillRect/>
          </a:stretch>
        </p:blipFill>
        <p:spPr>
          <a:xfrm>
            <a:off x="6020789" y="1380580"/>
            <a:ext cx="2743200" cy="474866"/>
          </a:xfrm>
          <a:prstGeom prst="rect">
            <a:avLst/>
          </a:prstGeom>
        </p:spPr>
      </p:pic>
      <p:pic>
        <p:nvPicPr>
          <p:cNvPr id="9" name="Billede 8" descr="Et billede, der indeholder udendørs, tøj, person, bil&#10;&#10;Beskrivelsen er genereret automatisk">
            <a:extLst>
              <a:ext uri="{FF2B5EF4-FFF2-40B4-BE49-F238E27FC236}">
                <a16:creationId xmlns:a16="http://schemas.microsoft.com/office/drawing/2014/main" id="{D5B0F066-4321-2665-CC9D-5C72154E4382}"/>
              </a:ext>
            </a:extLst>
          </p:cNvPr>
          <p:cNvPicPr>
            <a:picLocks noChangeAspect="1"/>
          </p:cNvPicPr>
          <p:nvPr/>
        </p:nvPicPr>
        <p:blipFill>
          <a:blip r:embed="rId3"/>
          <a:stretch>
            <a:fillRect/>
          </a:stretch>
        </p:blipFill>
        <p:spPr>
          <a:xfrm>
            <a:off x="6020790" y="1994559"/>
            <a:ext cx="6078187" cy="4541322"/>
          </a:xfrm>
          <a:prstGeom prst="rect">
            <a:avLst/>
          </a:prstGeom>
        </p:spPr>
      </p:pic>
      <p:pic>
        <p:nvPicPr>
          <p:cNvPr id="10" name="Billede 9" descr="Et billede, der indeholder tekst, kort, diagram, Plan&#10;&#10;Beskrivelsen er genereret automatisk">
            <a:extLst>
              <a:ext uri="{FF2B5EF4-FFF2-40B4-BE49-F238E27FC236}">
                <a16:creationId xmlns:a16="http://schemas.microsoft.com/office/drawing/2014/main" id="{53FDB470-3CB8-7791-FC99-C89108AFDE94}"/>
              </a:ext>
            </a:extLst>
          </p:cNvPr>
          <p:cNvPicPr>
            <a:picLocks noChangeAspect="1"/>
          </p:cNvPicPr>
          <p:nvPr/>
        </p:nvPicPr>
        <p:blipFill rotWithShape="1">
          <a:blip r:embed="rId4"/>
          <a:srcRect l="44951" t="9813" r="-326" b="-2279"/>
          <a:stretch/>
        </p:blipFill>
        <p:spPr>
          <a:xfrm>
            <a:off x="706582" y="1993739"/>
            <a:ext cx="4840297" cy="4635727"/>
          </a:xfrm>
          <a:prstGeom prst="rect">
            <a:avLst/>
          </a:prstGeom>
        </p:spPr>
      </p:pic>
      <p:pic>
        <p:nvPicPr>
          <p:cNvPr id="8" name="Billede 7" descr="Picture">
            <a:extLst>
              <a:ext uri="{FF2B5EF4-FFF2-40B4-BE49-F238E27FC236}">
                <a16:creationId xmlns:a16="http://schemas.microsoft.com/office/drawing/2014/main" id="{24C446A6-B7EC-2D5E-8C6E-A18DF496F993}"/>
              </a:ext>
            </a:extLst>
          </p:cNvPr>
          <p:cNvPicPr>
            <a:picLocks noChangeAspect="1"/>
          </p:cNvPicPr>
          <p:nvPr/>
        </p:nvPicPr>
        <p:blipFill>
          <a:blip r:embed="rId5"/>
          <a:stretch>
            <a:fillRect/>
          </a:stretch>
        </p:blipFill>
        <p:spPr>
          <a:xfrm>
            <a:off x="162976" y="1494188"/>
            <a:ext cx="1960048" cy="1375806"/>
          </a:xfrm>
          <a:prstGeom prst="rect">
            <a:avLst/>
          </a:prstGeom>
        </p:spPr>
      </p:pic>
      <p:pic>
        <p:nvPicPr>
          <p:cNvPr id="11" name="Billede 10" descr="Et billede, der indeholder tekst, kort, stationær, tegnestift&#10;&#10;Beskrivelsen er genereret automatisk">
            <a:extLst>
              <a:ext uri="{FF2B5EF4-FFF2-40B4-BE49-F238E27FC236}">
                <a16:creationId xmlns:a16="http://schemas.microsoft.com/office/drawing/2014/main" id="{A882FB89-825E-9030-5395-E338B5176CDC}"/>
              </a:ext>
            </a:extLst>
          </p:cNvPr>
          <p:cNvPicPr>
            <a:picLocks noChangeAspect="1"/>
          </p:cNvPicPr>
          <p:nvPr/>
        </p:nvPicPr>
        <p:blipFill>
          <a:blip r:embed="rId6"/>
          <a:stretch>
            <a:fillRect/>
          </a:stretch>
        </p:blipFill>
        <p:spPr>
          <a:xfrm>
            <a:off x="161016" y="4568041"/>
            <a:ext cx="1241552" cy="2145476"/>
          </a:xfrm>
          <a:prstGeom prst="rect">
            <a:avLst/>
          </a:prstGeom>
        </p:spPr>
      </p:pic>
    </p:spTree>
    <p:extLst>
      <p:ext uri="{BB962C8B-B14F-4D97-AF65-F5344CB8AC3E}">
        <p14:creationId xmlns:p14="http://schemas.microsoft.com/office/powerpoint/2010/main" val="25232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DDF6AA9A-DA7B-6CC6-CCF3-47E6EEFD3A4B}"/>
              </a:ext>
            </a:extLst>
          </p:cNvPr>
          <p:cNvSpPr>
            <a:spLocks noGrp="1"/>
          </p:cNvSpPr>
          <p:nvPr>
            <p:ph type="body" sz="quarter" idx="12"/>
          </p:nvPr>
        </p:nvSpPr>
        <p:spPr>
          <a:xfrm>
            <a:off x="611188" y="2274888"/>
            <a:ext cx="11151300" cy="3657600"/>
          </a:xfrm>
        </p:spPr>
        <p:txBody>
          <a:bodyPr lIns="91440" tIns="45720" rIns="91440" bIns="45720" anchor="t"/>
          <a:lstStyle/>
          <a:p>
            <a:r>
              <a:rPr lang="da-DK" sz="2400" b="1" err="1"/>
              <a:t>Aligning</a:t>
            </a:r>
            <a:r>
              <a:rPr lang="da-DK" sz="2400" b="1"/>
              <a:t> research and </a:t>
            </a:r>
            <a:r>
              <a:rPr lang="da-DK" sz="2400" b="1" err="1"/>
              <a:t>education</a:t>
            </a:r>
            <a:r>
              <a:rPr lang="da-DK" sz="2400" b="1"/>
              <a:t> with community </a:t>
            </a:r>
            <a:r>
              <a:rPr lang="da-DK" sz="2400" b="1" err="1"/>
              <a:t>priorities</a:t>
            </a:r>
            <a:endParaRPr lang="da-DK" sz="2400" b="1"/>
          </a:p>
          <a:p>
            <a:pPr marL="285750" indent="-285750">
              <a:buChar char="•"/>
            </a:pPr>
            <a:r>
              <a:rPr lang="da-DK" sz="2000" err="1"/>
              <a:t>Working</a:t>
            </a:r>
            <a:r>
              <a:rPr lang="da-DK" sz="2000"/>
              <a:t> with community-</a:t>
            </a:r>
            <a:r>
              <a:rPr lang="da-DK" sz="2000" err="1"/>
              <a:t>based</a:t>
            </a:r>
            <a:r>
              <a:rPr lang="da-DK" sz="2000"/>
              <a:t> </a:t>
            </a:r>
            <a:r>
              <a:rPr lang="da-DK" sz="2000" err="1"/>
              <a:t>organizations</a:t>
            </a:r>
            <a:r>
              <a:rPr lang="da-DK" sz="2000"/>
              <a:t> to </a:t>
            </a:r>
            <a:r>
              <a:rPr lang="da-DK" sz="2000" err="1"/>
              <a:t>both</a:t>
            </a:r>
            <a:r>
              <a:rPr lang="da-DK" sz="2000"/>
              <a:t> </a:t>
            </a:r>
            <a:r>
              <a:rPr lang="da-DK" sz="2000" err="1"/>
              <a:t>market</a:t>
            </a:r>
            <a:r>
              <a:rPr lang="da-DK" sz="2000"/>
              <a:t> and </a:t>
            </a:r>
            <a:r>
              <a:rPr lang="da-DK" sz="2000" err="1"/>
              <a:t>advise</a:t>
            </a:r>
            <a:r>
              <a:rPr lang="da-DK" sz="2000"/>
              <a:t> on the </a:t>
            </a:r>
            <a:r>
              <a:rPr lang="da-DK" sz="2000" err="1"/>
              <a:t>scope</a:t>
            </a:r>
            <a:r>
              <a:rPr lang="da-DK" sz="2000"/>
              <a:t> of the </a:t>
            </a:r>
            <a:r>
              <a:rPr lang="da-DK" sz="2000" err="1"/>
              <a:t>project</a:t>
            </a:r>
            <a:r>
              <a:rPr lang="da-DK" sz="2000"/>
              <a:t> to </a:t>
            </a:r>
            <a:r>
              <a:rPr lang="da-DK" sz="2000" err="1"/>
              <a:t>ensure</a:t>
            </a:r>
            <a:r>
              <a:rPr lang="da-DK" sz="2000"/>
              <a:t> </a:t>
            </a:r>
            <a:r>
              <a:rPr lang="da-DK" sz="2000" err="1"/>
              <a:t>that</a:t>
            </a:r>
            <a:r>
              <a:rPr lang="da-DK" sz="2000"/>
              <a:t> research </a:t>
            </a:r>
            <a:r>
              <a:rPr lang="da-DK" sz="2000" err="1"/>
              <a:t>goals</a:t>
            </a:r>
            <a:r>
              <a:rPr lang="da-DK" sz="2000"/>
              <a:t> </a:t>
            </a:r>
            <a:r>
              <a:rPr lang="da-DK" sz="2000" err="1"/>
              <a:t>aligns</a:t>
            </a:r>
            <a:r>
              <a:rPr lang="da-DK" sz="2000"/>
              <a:t> with community </a:t>
            </a:r>
            <a:r>
              <a:rPr lang="da-DK" sz="2000" err="1"/>
              <a:t>interests</a:t>
            </a:r>
            <a:endParaRPr lang="da-DK" sz="2000"/>
          </a:p>
          <a:p>
            <a:r>
              <a:rPr lang="da-DK" sz="2400" b="1"/>
              <a:t>Planning for </a:t>
            </a:r>
            <a:r>
              <a:rPr lang="da-DK" sz="2400" b="1" err="1"/>
              <a:t>co</a:t>
            </a:r>
            <a:r>
              <a:rPr lang="da-DK" sz="2400" b="1"/>
              <a:t>-management of the </a:t>
            </a:r>
            <a:r>
              <a:rPr lang="da-DK" sz="2400" b="1" err="1"/>
              <a:t>project</a:t>
            </a:r>
            <a:r>
              <a:rPr lang="da-DK" sz="2400" b="1"/>
              <a:t> and </a:t>
            </a:r>
            <a:r>
              <a:rPr lang="da-DK" sz="2400" b="1" err="1"/>
              <a:t>engaging</a:t>
            </a:r>
            <a:r>
              <a:rPr lang="da-DK" sz="2400" b="1"/>
              <a:t> the community at </a:t>
            </a:r>
            <a:r>
              <a:rPr lang="da-DK" sz="2400" b="1" err="1"/>
              <a:t>every</a:t>
            </a:r>
            <a:r>
              <a:rPr lang="da-DK" sz="2400" b="1"/>
              <a:t> step</a:t>
            </a:r>
          </a:p>
          <a:p>
            <a:pPr marL="342900" indent="-342900">
              <a:buChar char="•"/>
            </a:pPr>
            <a:r>
              <a:rPr lang="da-DK" sz="2000" err="1"/>
              <a:t>Recruiting</a:t>
            </a:r>
            <a:r>
              <a:rPr lang="da-DK" sz="2000"/>
              <a:t> </a:t>
            </a:r>
            <a:r>
              <a:rPr lang="da-DK" sz="2000" err="1"/>
              <a:t>block</a:t>
            </a:r>
            <a:r>
              <a:rPr lang="da-DK" sz="2000"/>
              <a:t> </a:t>
            </a:r>
            <a:r>
              <a:rPr lang="da-DK" sz="2000" err="1"/>
              <a:t>leaders</a:t>
            </a:r>
            <a:r>
              <a:rPr lang="da-DK" sz="2000"/>
              <a:t> from </a:t>
            </a:r>
            <a:r>
              <a:rPr lang="da-DK" sz="2000" err="1"/>
              <a:t>within</a:t>
            </a:r>
            <a:r>
              <a:rPr lang="da-DK" sz="2000"/>
              <a:t> the community as </a:t>
            </a:r>
            <a:r>
              <a:rPr lang="da-DK" sz="2000" err="1"/>
              <a:t>project</a:t>
            </a:r>
            <a:r>
              <a:rPr lang="da-DK" sz="2000"/>
              <a:t> liaisons</a:t>
            </a:r>
          </a:p>
          <a:p>
            <a:r>
              <a:rPr lang="da-DK" sz="2400" b="1" err="1"/>
              <a:t>Incorporating</a:t>
            </a:r>
            <a:r>
              <a:rPr lang="da-DK" sz="2400" b="1"/>
              <a:t> multiple kinds of </a:t>
            </a:r>
            <a:r>
              <a:rPr lang="da-DK" sz="2400" b="1" err="1"/>
              <a:t>knowledge</a:t>
            </a:r>
            <a:r>
              <a:rPr lang="da-DK" sz="2400" b="1"/>
              <a:t> and </a:t>
            </a:r>
            <a:r>
              <a:rPr lang="da-DK" sz="2400" b="1" err="1"/>
              <a:t>disseminating</a:t>
            </a:r>
            <a:r>
              <a:rPr lang="da-DK" sz="2400" b="1"/>
              <a:t> </a:t>
            </a:r>
            <a:r>
              <a:rPr lang="da-DK" sz="2400" b="1" err="1"/>
              <a:t>results</a:t>
            </a:r>
            <a:r>
              <a:rPr lang="da-DK" sz="2400" b="1"/>
              <a:t> from the </a:t>
            </a:r>
            <a:r>
              <a:rPr lang="da-DK" sz="2400" b="1" err="1"/>
              <a:t>work</a:t>
            </a:r>
            <a:r>
              <a:rPr lang="da-DK" sz="2400" b="1"/>
              <a:t> </a:t>
            </a:r>
            <a:r>
              <a:rPr lang="da-DK" sz="2400" b="1" err="1"/>
              <a:t>widely</a:t>
            </a:r>
            <a:r>
              <a:rPr lang="da-DK" sz="2400" b="1"/>
              <a:t> (</a:t>
            </a:r>
            <a:r>
              <a:rPr lang="da-DK" sz="2400" b="1" err="1"/>
              <a:t>outside</a:t>
            </a:r>
            <a:r>
              <a:rPr lang="da-DK" sz="2400" b="1"/>
              <a:t> of </a:t>
            </a:r>
            <a:r>
              <a:rPr lang="da-DK" sz="2400" b="1" err="1"/>
              <a:t>scientific</a:t>
            </a:r>
            <a:r>
              <a:rPr lang="da-DK" sz="2400" b="1"/>
              <a:t> </a:t>
            </a:r>
            <a:r>
              <a:rPr lang="da-DK" sz="2400" b="1" err="1"/>
              <a:t>publication</a:t>
            </a:r>
            <a:r>
              <a:rPr lang="da-DK" sz="2400" b="1"/>
              <a:t>)</a:t>
            </a:r>
          </a:p>
          <a:p>
            <a:pPr marL="342900" indent="-342900">
              <a:buChar char="•"/>
            </a:pPr>
            <a:r>
              <a:rPr lang="da-DK" sz="2000" err="1">
                <a:ea typeface="+mn-lt"/>
                <a:cs typeface="+mn-lt"/>
              </a:rPr>
              <a:t>Introducing</a:t>
            </a:r>
            <a:r>
              <a:rPr lang="da-DK" sz="2000">
                <a:ea typeface="+mn-lt"/>
                <a:cs typeface="+mn-lt"/>
              </a:rPr>
              <a:t> the </a:t>
            </a:r>
            <a:r>
              <a:rPr lang="da-DK" sz="2000" err="1">
                <a:ea typeface="+mn-lt"/>
                <a:cs typeface="+mn-lt"/>
              </a:rPr>
              <a:t>PhotoVoice</a:t>
            </a:r>
            <a:r>
              <a:rPr lang="da-DK" sz="2000">
                <a:ea typeface="+mn-lt"/>
                <a:cs typeface="+mn-lt"/>
              </a:rPr>
              <a:t> </a:t>
            </a:r>
            <a:r>
              <a:rPr lang="da-DK" sz="2000" err="1">
                <a:ea typeface="+mn-lt"/>
                <a:cs typeface="+mn-lt"/>
              </a:rPr>
              <a:t>methodology</a:t>
            </a:r>
            <a:r>
              <a:rPr lang="da-DK" sz="2000">
                <a:ea typeface="+mn-lt"/>
                <a:cs typeface="+mn-lt"/>
              </a:rPr>
              <a:t> to </a:t>
            </a:r>
            <a:r>
              <a:rPr lang="da-DK" sz="2000" err="1">
                <a:ea typeface="+mn-lt"/>
                <a:cs typeface="+mn-lt"/>
              </a:rPr>
              <a:t>capture</a:t>
            </a:r>
            <a:r>
              <a:rPr lang="da-DK" sz="2000">
                <a:ea typeface="+mn-lt"/>
                <a:cs typeface="+mn-lt"/>
              </a:rPr>
              <a:t> participants' </a:t>
            </a:r>
            <a:r>
              <a:rPr lang="da-DK" sz="2000" err="1">
                <a:ea typeface="+mn-lt"/>
                <a:cs typeface="+mn-lt"/>
              </a:rPr>
              <a:t>experience</a:t>
            </a:r>
            <a:r>
              <a:rPr lang="da-DK" sz="2000">
                <a:ea typeface="+mn-lt"/>
                <a:cs typeface="+mn-lt"/>
              </a:rPr>
              <a:t> and </a:t>
            </a:r>
            <a:r>
              <a:rPr lang="da-DK" sz="2000" err="1">
                <a:ea typeface="+mn-lt"/>
                <a:cs typeface="+mn-lt"/>
              </a:rPr>
              <a:t>presenting</a:t>
            </a:r>
            <a:r>
              <a:rPr lang="da-DK" sz="2000">
                <a:ea typeface="+mn-lt"/>
                <a:cs typeface="+mn-lt"/>
              </a:rPr>
              <a:t> </a:t>
            </a:r>
            <a:r>
              <a:rPr lang="da-DK" sz="2000" err="1">
                <a:ea typeface="+mn-lt"/>
                <a:cs typeface="+mn-lt"/>
              </a:rPr>
              <a:t>results</a:t>
            </a:r>
            <a:r>
              <a:rPr lang="da-DK" sz="2000">
                <a:ea typeface="+mn-lt"/>
                <a:cs typeface="+mn-lt"/>
              </a:rPr>
              <a:t> at </a:t>
            </a:r>
            <a:r>
              <a:rPr lang="da-DK" sz="2000" err="1">
                <a:ea typeface="+mn-lt"/>
                <a:cs typeface="+mn-lt"/>
              </a:rPr>
              <a:t>focal</a:t>
            </a:r>
            <a:r>
              <a:rPr lang="da-DK" sz="2000">
                <a:ea typeface="+mn-lt"/>
                <a:cs typeface="+mn-lt"/>
              </a:rPr>
              <a:t> </a:t>
            </a:r>
            <a:r>
              <a:rPr lang="da-DK" sz="2000" err="1">
                <a:ea typeface="+mn-lt"/>
                <a:cs typeface="+mn-lt"/>
              </a:rPr>
              <a:t>neighborhood</a:t>
            </a:r>
            <a:r>
              <a:rPr lang="da-DK" sz="2000">
                <a:ea typeface="+mn-lt"/>
                <a:cs typeface="+mn-lt"/>
              </a:rPr>
              <a:t> meetings to </a:t>
            </a:r>
            <a:r>
              <a:rPr lang="da-DK" sz="2000" err="1">
                <a:ea typeface="+mn-lt"/>
                <a:cs typeface="+mn-lt"/>
              </a:rPr>
              <a:t>translate</a:t>
            </a:r>
            <a:r>
              <a:rPr lang="da-DK" sz="2000">
                <a:ea typeface="+mn-lt"/>
                <a:cs typeface="+mn-lt"/>
              </a:rPr>
              <a:t> </a:t>
            </a:r>
            <a:r>
              <a:rPr lang="da-DK" sz="2000" err="1">
                <a:ea typeface="+mn-lt"/>
                <a:cs typeface="+mn-lt"/>
              </a:rPr>
              <a:t>results</a:t>
            </a:r>
            <a:r>
              <a:rPr lang="da-DK" sz="2000">
                <a:ea typeface="+mn-lt"/>
                <a:cs typeface="+mn-lt"/>
              </a:rPr>
              <a:t> </a:t>
            </a:r>
            <a:r>
              <a:rPr lang="da-DK" sz="2000" err="1">
                <a:ea typeface="+mn-lt"/>
                <a:cs typeface="+mn-lt"/>
              </a:rPr>
              <a:t>into</a:t>
            </a:r>
            <a:r>
              <a:rPr lang="da-DK" sz="2000">
                <a:ea typeface="+mn-lt"/>
                <a:cs typeface="+mn-lt"/>
              </a:rPr>
              <a:t> </a:t>
            </a:r>
            <a:r>
              <a:rPr lang="da-DK" sz="2000" err="1">
                <a:ea typeface="+mn-lt"/>
                <a:cs typeface="+mn-lt"/>
              </a:rPr>
              <a:t>actionable</a:t>
            </a:r>
            <a:r>
              <a:rPr lang="da-DK" sz="2000">
                <a:ea typeface="+mn-lt"/>
                <a:cs typeface="+mn-lt"/>
              </a:rPr>
              <a:t> </a:t>
            </a:r>
            <a:r>
              <a:rPr lang="da-DK" sz="2000" err="1">
                <a:ea typeface="+mn-lt"/>
                <a:cs typeface="+mn-lt"/>
              </a:rPr>
              <a:t>knowledge</a:t>
            </a:r>
            <a:endParaRPr lang="da-DK" sz="2400" err="1"/>
          </a:p>
          <a:p>
            <a:endParaRPr lang="da-DK" sz="2400"/>
          </a:p>
        </p:txBody>
      </p:sp>
      <p:sp>
        <p:nvSpPr>
          <p:cNvPr id="3" name="Pladsholder til tekst 2">
            <a:extLst>
              <a:ext uri="{FF2B5EF4-FFF2-40B4-BE49-F238E27FC236}">
                <a16:creationId xmlns:a16="http://schemas.microsoft.com/office/drawing/2014/main" id="{FD5C10C4-9719-A092-E8C1-225F1CD8DE2C}"/>
              </a:ext>
            </a:extLst>
          </p:cNvPr>
          <p:cNvSpPr>
            <a:spLocks noGrp="1"/>
          </p:cNvSpPr>
          <p:nvPr>
            <p:ph type="body" sz="quarter" idx="11"/>
          </p:nvPr>
        </p:nvSpPr>
        <p:spPr/>
        <p:txBody>
          <a:bodyPr lIns="91440" tIns="45720" rIns="91440" bIns="45720" anchor="t"/>
          <a:lstStyle/>
          <a:p>
            <a:r>
              <a:rPr lang="da-DK"/>
              <a:t>West Baltimore </a:t>
            </a:r>
            <a:r>
              <a:rPr lang="da-DK" err="1"/>
              <a:t>Mosquito</a:t>
            </a:r>
            <a:r>
              <a:rPr lang="da-DK"/>
              <a:t> Stoppers Project</a:t>
            </a:r>
          </a:p>
        </p:txBody>
      </p:sp>
      <p:sp>
        <p:nvSpPr>
          <p:cNvPr id="2" name="Pladsholder til tekst 1">
            <a:extLst>
              <a:ext uri="{FF2B5EF4-FFF2-40B4-BE49-F238E27FC236}">
                <a16:creationId xmlns:a16="http://schemas.microsoft.com/office/drawing/2014/main" id="{C2044185-6557-7CC3-ADF1-CDF1A93D2464}"/>
              </a:ext>
            </a:extLst>
          </p:cNvPr>
          <p:cNvSpPr>
            <a:spLocks noGrp="1"/>
          </p:cNvSpPr>
          <p:nvPr>
            <p:ph type="body" sz="quarter" idx="10"/>
          </p:nvPr>
        </p:nvSpPr>
        <p:spPr/>
        <p:txBody>
          <a:bodyPr lIns="91440" tIns="45720" rIns="91440" bIns="45720" anchor="t"/>
          <a:lstStyle/>
          <a:p>
            <a:r>
              <a:rPr lang="da-DK" err="1"/>
              <a:t>Designing</a:t>
            </a:r>
            <a:r>
              <a:rPr lang="da-DK"/>
              <a:t> for </a:t>
            </a:r>
            <a:r>
              <a:rPr lang="da-DK" err="1"/>
              <a:t>inclusivity</a:t>
            </a:r>
            <a:r>
              <a:rPr lang="da-DK"/>
              <a:t> in </a:t>
            </a:r>
            <a:r>
              <a:rPr lang="da-DK" err="1"/>
              <a:t>citizen</a:t>
            </a:r>
            <a:r>
              <a:rPr lang="da-DK"/>
              <a:t> science</a:t>
            </a:r>
          </a:p>
        </p:txBody>
      </p:sp>
    </p:spTree>
    <p:extLst>
      <p:ext uri="{BB962C8B-B14F-4D97-AF65-F5344CB8AC3E}">
        <p14:creationId xmlns:p14="http://schemas.microsoft.com/office/powerpoint/2010/main" val="1370150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4BE635E-CD2F-C94A-94DA-6FDB8C7D4B88}"/>
              </a:ext>
            </a:extLst>
          </p:cNvPr>
          <p:cNvSpPr>
            <a:spLocks noGrp="1"/>
          </p:cNvSpPr>
          <p:nvPr>
            <p:ph type="body" sz="quarter" idx="12"/>
          </p:nvPr>
        </p:nvSpPr>
        <p:spPr/>
        <p:txBody>
          <a:bodyPr lIns="91440" tIns="45720" rIns="91440" bIns="45720" anchor="t"/>
          <a:lstStyle/>
          <a:p>
            <a:r>
              <a:rPr lang="da-DK" sz="2400" b="1"/>
              <a:t>3. </a:t>
            </a:r>
            <a:r>
              <a:rPr lang="da-DK" sz="2400" b="1" err="1"/>
              <a:t>Both</a:t>
            </a:r>
            <a:r>
              <a:rPr lang="da-DK" sz="2400" b="1"/>
              <a:t> </a:t>
            </a:r>
            <a:r>
              <a:rPr lang="da-DK" sz="2400" b="1" err="1"/>
              <a:t>scientists</a:t>
            </a:r>
            <a:r>
              <a:rPr lang="da-DK" sz="2400" b="1"/>
              <a:t> and the </a:t>
            </a:r>
            <a:r>
              <a:rPr lang="da-DK" sz="2400" b="1" err="1"/>
              <a:t>citizen</a:t>
            </a:r>
            <a:r>
              <a:rPr lang="da-DK" sz="2400" b="1"/>
              <a:t> </a:t>
            </a:r>
            <a:r>
              <a:rPr lang="da-DK" sz="2400" b="1" err="1"/>
              <a:t>scientists</a:t>
            </a:r>
            <a:r>
              <a:rPr lang="da-DK" sz="2400" b="1"/>
              <a:t> benefit from </a:t>
            </a:r>
            <a:r>
              <a:rPr lang="da-DK" sz="2400" b="1" err="1"/>
              <a:t>taking</a:t>
            </a:r>
            <a:r>
              <a:rPr lang="da-DK" sz="2400" b="1"/>
              <a:t> part</a:t>
            </a:r>
          </a:p>
          <a:p>
            <a:pPr marL="285750" indent="-285750">
              <a:buChar char="•"/>
            </a:pPr>
            <a:r>
              <a:rPr lang="da-DK" sz="2000"/>
              <a:t>For </a:t>
            </a:r>
            <a:r>
              <a:rPr lang="da-DK" sz="2000" err="1"/>
              <a:t>example</a:t>
            </a:r>
            <a:r>
              <a:rPr lang="da-DK" sz="2000"/>
              <a:t>, learning </a:t>
            </a:r>
            <a:r>
              <a:rPr lang="da-DK" sz="2000" err="1"/>
              <a:t>opportunities</a:t>
            </a:r>
            <a:r>
              <a:rPr lang="da-DK" sz="2000"/>
              <a:t> or </a:t>
            </a:r>
            <a:r>
              <a:rPr lang="da-DK" sz="2000" err="1"/>
              <a:t>satisfaction</a:t>
            </a:r>
            <a:r>
              <a:rPr lang="da-DK" sz="2000"/>
              <a:t> </a:t>
            </a:r>
            <a:r>
              <a:rPr lang="da-DK" sz="2000" err="1"/>
              <a:t>through</a:t>
            </a:r>
            <a:r>
              <a:rPr lang="da-DK" sz="2000"/>
              <a:t> </a:t>
            </a:r>
            <a:r>
              <a:rPr lang="da-DK" sz="2000" err="1"/>
              <a:t>contributing</a:t>
            </a:r>
            <a:r>
              <a:rPr lang="da-DK" sz="2000"/>
              <a:t> to </a:t>
            </a:r>
            <a:r>
              <a:rPr lang="da-DK" sz="2000" err="1"/>
              <a:t>scientific</a:t>
            </a:r>
            <a:r>
              <a:rPr lang="da-DK" sz="2000"/>
              <a:t> </a:t>
            </a:r>
            <a:r>
              <a:rPr lang="da-DK" sz="2000" err="1"/>
              <a:t>evidence</a:t>
            </a:r>
            <a:r>
              <a:rPr lang="da-DK" sz="2000"/>
              <a:t> </a:t>
            </a:r>
            <a:r>
              <a:rPr lang="da-DK" sz="2000" err="1"/>
              <a:t>e.g</a:t>
            </a:r>
            <a:r>
              <a:rPr lang="da-DK" sz="2000"/>
              <a:t>. to </a:t>
            </a:r>
            <a:r>
              <a:rPr lang="da-DK" sz="2000" err="1"/>
              <a:t>address</a:t>
            </a:r>
            <a:r>
              <a:rPr lang="da-DK" sz="2000"/>
              <a:t> </a:t>
            </a:r>
            <a:r>
              <a:rPr lang="da-DK" sz="2000" err="1"/>
              <a:t>local</a:t>
            </a:r>
            <a:r>
              <a:rPr lang="da-DK" sz="2000"/>
              <a:t>, national and international issues, and </a:t>
            </a:r>
            <a:r>
              <a:rPr lang="da-DK" sz="2000" err="1"/>
              <a:t>through</a:t>
            </a:r>
            <a:r>
              <a:rPr lang="da-DK" sz="2000"/>
              <a:t> </a:t>
            </a:r>
            <a:r>
              <a:rPr lang="da-DK" sz="2000" err="1"/>
              <a:t>that</a:t>
            </a:r>
            <a:r>
              <a:rPr lang="da-DK" sz="2000"/>
              <a:t>, the potential to </a:t>
            </a:r>
            <a:r>
              <a:rPr lang="da-DK" sz="2000" err="1"/>
              <a:t>influence</a:t>
            </a:r>
            <a:r>
              <a:rPr lang="da-DK" sz="2000"/>
              <a:t> policy</a:t>
            </a:r>
          </a:p>
          <a:p>
            <a:r>
              <a:rPr lang="da-DK" sz="2400" b="1">
                <a:solidFill>
                  <a:srgbClr val="1F3643"/>
                </a:solidFill>
                <a:ea typeface="+mn-lt"/>
                <a:cs typeface="+mn-lt"/>
              </a:rPr>
              <a:t>5. Citizen </a:t>
            </a:r>
            <a:r>
              <a:rPr lang="da-DK" sz="2400" b="1" err="1">
                <a:solidFill>
                  <a:srgbClr val="1F3643"/>
                </a:solidFill>
                <a:ea typeface="+mn-lt"/>
                <a:cs typeface="+mn-lt"/>
              </a:rPr>
              <a:t>scientists</a:t>
            </a:r>
            <a:r>
              <a:rPr lang="da-DK" sz="2400" b="1">
                <a:solidFill>
                  <a:srgbClr val="1F3643"/>
                </a:solidFill>
                <a:ea typeface="+mn-lt"/>
                <a:cs typeface="+mn-lt"/>
              </a:rPr>
              <a:t> </a:t>
            </a:r>
            <a:r>
              <a:rPr lang="da-DK" sz="2400" b="1" err="1">
                <a:solidFill>
                  <a:srgbClr val="1F3643"/>
                </a:solidFill>
                <a:ea typeface="+mn-lt"/>
                <a:cs typeface="+mn-lt"/>
              </a:rPr>
              <a:t>receive</a:t>
            </a:r>
            <a:r>
              <a:rPr lang="da-DK" sz="2400" b="1">
                <a:solidFill>
                  <a:srgbClr val="1F3643"/>
                </a:solidFill>
                <a:ea typeface="+mn-lt"/>
                <a:cs typeface="+mn-lt"/>
              </a:rPr>
              <a:t> feedback from the </a:t>
            </a:r>
            <a:r>
              <a:rPr lang="da-DK" sz="2400" b="1" err="1">
                <a:solidFill>
                  <a:srgbClr val="1F3643"/>
                </a:solidFill>
                <a:ea typeface="+mn-lt"/>
                <a:cs typeface="+mn-lt"/>
              </a:rPr>
              <a:t>project</a:t>
            </a:r>
            <a:endParaRPr lang="da-DK" sz="2400" b="1">
              <a:solidFill>
                <a:srgbClr val="1F3643"/>
              </a:solidFill>
              <a:ea typeface="+mn-lt"/>
              <a:cs typeface="+mn-lt"/>
            </a:endParaRPr>
          </a:p>
          <a:p>
            <a:pPr marL="285750" indent="-285750">
              <a:buChar char="•"/>
            </a:pPr>
            <a:r>
              <a:rPr lang="da-DK" sz="2000">
                <a:solidFill>
                  <a:srgbClr val="1F3643"/>
                </a:solidFill>
                <a:ea typeface="+mn-lt"/>
                <a:cs typeface="+mn-lt"/>
              </a:rPr>
              <a:t>For </a:t>
            </a:r>
            <a:r>
              <a:rPr lang="da-DK" sz="2000" err="1">
                <a:solidFill>
                  <a:srgbClr val="1F3643"/>
                </a:solidFill>
                <a:ea typeface="+mn-lt"/>
                <a:cs typeface="+mn-lt"/>
              </a:rPr>
              <a:t>example</a:t>
            </a:r>
            <a:r>
              <a:rPr lang="da-DK" sz="2000">
                <a:solidFill>
                  <a:srgbClr val="1F3643"/>
                </a:solidFill>
                <a:ea typeface="+mn-lt"/>
                <a:cs typeface="+mn-lt"/>
              </a:rPr>
              <a:t>, </a:t>
            </a:r>
            <a:r>
              <a:rPr lang="da-DK" sz="2000" err="1">
                <a:solidFill>
                  <a:srgbClr val="1F3643"/>
                </a:solidFill>
                <a:ea typeface="+mn-lt"/>
                <a:cs typeface="+mn-lt"/>
              </a:rPr>
              <a:t>how</a:t>
            </a:r>
            <a:r>
              <a:rPr lang="da-DK" sz="2000">
                <a:solidFill>
                  <a:srgbClr val="1F3643"/>
                </a:solidFill>
                <a:ea typeface="+mn-lt"/>
                <a:cs typeface="+mn-lt"/>
              </a:rPr>
              <a:t> </a:t>
            </a:r>
            <a:r>
              <a:rPr lang="da-DK" sz="2000" err="1">
                <a:solidFill>
                  <a:srgbClr val="1F3643"/>
                </a:solidFill>
                <a:ea typeface="+mn-lt"/>
                <a:cs typeface="+mn-lt"/>
              </a:rPr>
              <a:t>their</a:t>
            </a:r>
            <a:r>
              <a:rPr lang="da-DK" sz="2000">
                <a:solidFill>
                  <a:srgbClr val="1F3643"/>
                </a:solidFill>
                <a:ea typeface="+mn-lt"/>
                <a:cs typeface="+mn-lt"/>
              </a:rPr>
              <a:t> data </a:t>
            </a:r>
            <a:r>
              <a:rPr lang="da-DK" sz="2000" err="1">
                <a:solidFill>
                  <a:srgbClr val="1F3643"/>
                </a:solidFill>
                <a:ea typeface="+mn-lt"/>
                <a:cs typeface="+mn-lt"/>
              </a:rPr>
              <a:t>are</a:t>
            </a:r>
            <a:r>
              <a:rPr lang="da-DK" sz="2000">
                <a:solidFill>
                  <a:srgbClr val="1F3643"/>
                </a:solidFill>
                <a:ea typeface="+mn-lt"/>
                <a:cs typeface="+mn-lt"/>
              </a:rPr>
              <a:t> </a:t>
            </a:r>
            <a:r>
              <a:rPr lang="da-DK" sz="2000" err="1">
                <a:solidFill>
                  <a:srgbClr val="1F3643"/>
                </a:solidFill>
                <a:ea typeface="+mn-lt"/>
                <a:cs typeface="+mn-lt"/>
              </a:rPr>
              <a:t>being</a:t>
            </a:r>
            <a:r>
              <a:rPr lang="da-DK" sz="2000">
                <a:solidFill>
                  <a:srgbClr val="1F3643"/>
                </a:solidFill>
                <a:ea typeface="+mn-lt"/>
                <a:cs typeface="+mn-lt"/>
              </a:rPr>
              <a:t> </a:t>
            </a:r>
            <a:r>
              <a:rPr lang="da-DK" sz="2000" err="1">
                <a:solidFill>
                  <a:srgbClr val="1F3643"/>
                </a:solidFill>
                <a:ea typeface="+mn-lt"/>
                <a:cs typeface="+mn-lt"/>
              </a:rPr>
              <a:t>used</a:t>
            </a:r>
            <a:r>
              <a:rPr lang="da-DK" sz="2000">
                <a:solidFill>
                  <a:srgbClr val="1F3643"/>
                </a:solidFill>
                <a:ea typeface="+mn-lt"/>
                <a:cs typeface="+mn-lt"/>
              </a:rPr>
              <a:t> and </a:t>
            </a:r>
            <a:r>
              <a:rPr lang="da-DK" sz="2000" err="1">
                <a:solidFill>
                  <a:srgbClr val="1F3643"/>
                </a:solidFill>
                <a:ea typeface="+mn-lt"/>
                <a:cs typeface="+mn-lt"/>
              </a:rPr>
              <a:t>what</a:t>
            </a:r>
            <a:r>
              <a:rPr lang="da-DK" sz="2000">
                <a:solidFill>
                  <a:srgbClr val="1F3643"/>
                </a:solidFill>
                <a:ea typeface="+mn-lt"/>
                <a:cs typeface="+mn-lt"/>
              </a:rPr>
              <a:t> the research, policy or </a:t>
            </a:r>
            <a:r>
              <a:rPr lang="da-DK" sz="2000" err="1">
                <a:solidFill>
                  <a:srgbClr val="1F3643"/>
                </a:solidFill>
                <a:ea typeface="+mn-lt"/>
                <a:cs typeface="+mn-lt"/>
              </a:rPr>
              <a:t>societal</a:t>
            </a:r>
            <a:r>
              <a:rPr lang="da-DK" sz="2000">
                <a:solidFill>
                  <a:srgbClr val="1F3643"/>
                </a:solidFill>
                <a:ea typeface="+mn-lt"/>
                <a:cs typeface="+mn-lt"/>
              </a:rPr>
              <a:t> </a:t>
            </a:r>
            <a:r>
              <a:rPr lang="da-DK" sz="2000" err="1">
                <a:solidFill>
                  <a:srgbClr val="1F3643"/>
                </a:solidFill>
                <a:ea typeface="+mn-lt"/>
                <a:cs typeface="+mn-lt"/>
              </a:rPr>
              <a:t>outcomes</a:t>
            </a:r>
            <a:r>
              <a:rPr lang="da-DK" sz="2000">
                <a:solidFill>
                  <a:srgbClr val="1F3643"/>
                </a:solidFill>
                <a:ea typeface="+mn-lt"/>
                <a:cs typeface="+mn-lt"/>
              </a:rPr>
              <a:t> </a:t>
            </a:r>
            <a:r>
              <a:rPr lang="da-DK" sz="2000" err="1">
                <a:solidFill>
                  <a:srgbClr val="1F3643"/>
                </a:solidFill>
                <a:ea typeface="+mn-lt"/>
                <a:cs typeface="+mn-lt"/>
              </a:rPr>
              <a:t>are</a:t>
            </a:r>
            <a:endParaRPr lang="da-DK" sz="2000">
              <a:solidFill>
                <a:srgbClr val="1F3643"/>
              </a:solidFill>
              <a:ea typeface="+mn-lt"/>
              <a:cs typeface="+mn-lt"/>
            </a:endParaRPr>
          </a:p>
          <a:p>
            <a:r>
              <a:rPr lang="da-DK" sz="2400" b="1">
                <a:solidFill>
                  <a:srgbClr val="1F3643"/>
                </a:solidFill>
                <a:ea typeface="+mn-lt"/>
                <a:cs typeface="+mn-lt"/>
              </a:rPr>
              <a:t>7. Citizen science data and </a:t>
            </a:r>
            <a:r>
              <a:rPr lang="da-DK" sz="2400" b="1" err="1">
                <a:solidFill>
                  <a:srgbClr val="1F3643"/>
                </a:solidFill>
                <a:ea typeface="+mn-lt"/>
                <a:cs typeface="+mn-lt"/>
              </a:rPr>
              <a:t>meta</a:t>
            </a:r>
            <a:r>
              <a:rPr lang="da-DK" sz="2400" b="1">
                <a:solidFill>
                  <a:srgbClr val="1F3643"/>
                </a:solidFill>
                <a:ea typeface="+mn-lt"/>
                <a:cs typeface="+mn-lt"/>
              </a:rPr>
              <a:t>-data </a:t>
            </a:r>
            <a:r>
              <a:rPr lang="da-DK" sz="2400" b="1" err="1">
                <a:solidFill>
                  <a:srgbClr val="1F3643"/>
                </a:solidFill>
                <a:ea typeface="+mn-lt"/>
                <a:cs typeface="+mn-lt"/>
              </a:rPr>
              <a:t>are</a:t>
            </a:r>
            <a:r>
              <a:rPr lang="da-DK" sz="2400" b="1">
                <a:solidFill>
                  <a:srgbClr val="1F3643"/>
                </a:solidFill>
                <a:ea typeface="+mn-lt"/>
                <a:cs typeface="+mn-lt"/>
              </a:rPr>
              <a:t> made </a:t>
            </a:r>
            <a:r>
              <a:rPr lang="da-DK" sz="2400" b="1" err="1">
                <a:solidFill>
                  <a:srgbClr val="1F3643"/>
                </a:solidFill>
                <a:ea typeface="+mn-lt"/>
                <a:cs typeface="+mn-lt"/>
              </a:rPr>
              <a:t>publicly</a:t>
            </a:r>
            <a:r>
              <a:rPr lang="da-DK" sz="2400" b="1">
                <a:solidFill>
                  <a:srgbClr val="1F3643"/>
                </a:solidFill>
                <a:ea typeface="+mn-lt"/>
                <a:cs typeface="+mn-lt"/>
              </a:rPr>
              <a:t> </a:t>
            </a:r>
            <a:r>
              <a:rPr lang="da-DK" sz="2400" b="1" err="1">
                <a:solidFill>
                  <a:srgbClr val="1F3643"/>
                </a:solidFill>
                <a:ea typeface="+mn-lt"/>
                <a:cs typeface="+mn-lt"/>
              </a:rPr>
              <a:t>available</a:t>
            </a:r>
            <a:r>
              <a:rPr lang="da-DK" sz="2400" b="1">
                <a:solidFill>
                  <a:srgbClr val="1F3643"/>
                </a:solidFill>
                <a:ea typeface="+mn-lt"/>
                <a:cs typeface="+mn-lt"/>
              </a:rPr>
              <a:t> and </a:t>
            </a:r>
            <a:r>
              <a:rPr lang="da-DK" sz="2400" b="1" err="1">
                <a:solidFill>
                  <a:srgbClr val="1F3643"/>
                </a:solidFill>
                <a:ea typeface="+mn-lt"/>
                <a:cs typeface="+mn-lt"/>
              </a:rPr>
              <a:t>where</a:t>
            </a:r>
            <a:r>
              <a:rPr lang="da-DK" sz="2400" b="1">
                <a:solidFill>
                  <a:srgbClr val="1F3643"/>
                </a:solidFill>
                <a:ea typeface="+mn-lt"/>
                <a:cs typeface="+mn-lt"/>
              </a:rPr>
              <a:t> </a:t>
            </a:r>
            <a:r>
              <a:rPr lang="da-DK" sz="2400" b="1" err="1">
                <a:solidFill>
                  <a:srgbClr val="1F3643"/>
                </a:solidFill>
                <a:ea typeface="+mn-lt"/>
                <a:cs typeface="+mn-lt"/>
              </a:rPr>
              <a:t>possible</a:t>
            </a:r>
            <a:r>
              <a:rPr lang="da-DK" sz="2400" b="1">
                <a:solidFill>
                  <a:srgbClr val="1F3643"/>
                </a:solidFill>
                <a:ea typeface="+mn-lt"/>
                <a:cs typeface="+mn-lt"/>
              </a:rPr>
              <a:t>, </a:t>
            </a:r>
            <a:r>
              <a:rPr lang="da-DK" sz="2400" b="1" err="1">
                <a:solidFill>
                  <a:srgbClr val="1F3643"/>
                </a:solidFill>
                <a:ea typeface="+mn-lt"/>
                <a:cs typeface="+mn-lt"/>
              </a:rPr>
              <a:t>results</a:t>
            </a:r>
            <a:r>
              <a:rPr lang="da-DK" sz="2400" b="1">
                <a:solidFill>
                  <a:srgbClr val="1F3643"/>
                </a:solidFill>
                <a:ea typeface="+mn-lt"/>
                <a:cs typeface="+mn-lt"/>
              </a:rPr>
              <a:t>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published</a:t>
            </a:r>
            <a:r>
              <a:rPr lang="da-DK" sz="2400" b="1">
                <a:solidFill>
                  <a:srgbClr val="1F3643"/>
                </a:solidFill>
                <a:ea typeface="+mn-lt"/>
                <a:cs typeface="+mn-lt"/>
              </a:rPr>
              <a:t> in an open </a:t>
            </a:r>
            <a:r>
              <a:rPr lang="da-DK" sz="2400" b="1" err="1">
                <a:solidFill>
                  <a:srgbClr val="1F3643"/>
                </a:solidFill>
                <a:ea typeface="+mn-lt"/>
                <a:cs typeface="+mn-lt"/>
              </a:rPr>
              <a:t>access</a:t>
            </a:r>
            <a:r>
              <a:rPr lang="da-DK" sz="2400" b="1">
                <a:solidFill>
                  <a:srgbClr val="1F3643"/>
                </a:solidFill>
                <a:ea typeface="+mn-lt"/>
                <a:cs typeface="+mn-lt"/>
              </a:rPr>
              <a:t> format</a:t>
            </a:r>
          </a:p>
          <a:p>
            <a:pPr marL="285750" indent="-285750">
              <a:buChar char="•"/>
            </a:pPr>
            <a:r>
              <a:rPr lang="da-DK" sz="2000">
                <a:solidFill>
                  <a:srgbClr val="1F3643"/>
                </a:solidFill>
                <a:ea typeface="+mn-lt"/>
                <a:cs typeface="+mn-lt"/>
              </a:rPr>
              <a:t>Data </a:t>
            </a:r>
            <a:r>
              <a:rPr lang="da-DK" sz="2000" err="1">
                <a:solidFill>
                  <a:srgbClr val="1F3643"/>
                </a:solidFill>
                <a:ea typeface="+mn-lt"/>
                <a:cs typeface="+mn-lt"/>
              </a:rPr>
              <a:t>sharing</a:t>
            </a:r>
            <a:r>
              <a:rPr lang="da-DK" sz="2000">
                <a:solidFill>
                  <a:srgbClr val="1F3643"/>
                </a:solidFill>
                <a:ea typeface="+mn-lt"/>
                <a:cs typeface="+mn-lt"/>
              </a:rPr>
              <a:t> </a:t>
            </a:r>
            <a:r>
              <a:rPr lang="da-DK" sz="2000" err="1">
                <a:solidFill>
                  <a:srgbClr val="1F3643"/>
                </a:solidFill>
                <a:ea typeface="+mn-lt"/>
                <a:cs typeface="+mn-lt"/>
              </a:rPr>
              <a:t>may</a:t>
            </a:r>
            <a:r>
              <a:rPr lang="da-DK" sz="2000">
                <a:solidFill>
                  <a:srgbClr val="1F3643"/>
                </a:solidFill>
                <a:ea typeface="+mn-lt"/>
                <a:cs typeface="+mn-lt"/>
              </a:rPr>
              <a:t> </a:t>
            </a:r>
            <a:r>
              <a:rPr lang="da-DK" sz="2000" err="1">
                <a:solidFill>
                  <a:srgbClr val="1F3643"/>
                </a:solidFill>
                <a:ea typeface="+mn-lt"/>
                <a:cs typeface="+mn-lt"/>
              </a:rPr>
              <a:t>occur</a:t>
            </a:r>
            <a:r>
              <a:rPr lang="da-DK" sz="2000">
                <a:solidFill>
                  <a:srgbClr val="1F3643"/>
                </a:solidFill>
                <a:ea typeface="+mn-lt"/>
                <a:cs typeface="+mn-lt"/>
              </a:rPr>
              <a:t> </a:t>
            </a:r>
            <a:r>
              <a:rPr lang="da-DK" sz="2000" err="1">
                <a:solidFill>
                  <a:srgbClr val="1F3643"/>
                </a:solidFill>
                <a:ea typeface="+mn-lt"/>
                <a:cs typeface="+mn-lt"/>
              </a:rPr>
              <a:t>during</a:t>
            </a:r>
            <a:r>
              <a:rPr lang="da-DK" sz="2000">
                <a:solidFill>
                  <a:srgbClr val="1F3643"/>
                </a:solidFill>
                <a:ea typeface="+mn-lt"/>
                <a:cs typeface="+mn-lt"/>
              </a:rPr>
              <a:t> or </a:t>
            </a:r>
            <a:r>
              <a:rPr lang="da-DK" sz="2000" err="1">
                <a:solidFill>
                  <a:srgbClr val="1F3643"/>
                </a:solidFill>
                <a:ea typeface="+mn-lt"/>
                <a:cs typeface="+mn-lt"/>
              </a:rPr>
              <a:t>after</a:t>
            </a:r>
            <a:r>
              <a:rPr lang="da-DK" sz="2000">
                <a:solidFill>
                  <a:srgbClr val="1F3643"/>
                </a:solidFill>
                <a:ea typeface="+mn-lt"/>
                <a:cs typeface="+mn-lt"/>
              </a:rPr>
              <a:t> the </a:t>
            </a:r>
            <a:r>
              <a:rPr lang="da-DK" sz="2000" err="1">
                <a:solidFill>
                  <a:srgbClr val="1F3643"/>
                </a:solidFill>
                <a:ea typeface="+mn-lt"/>
                <a:cs typeface="+mn-lt"/>
              </a:rPr>
              <a:t>project</a:t>
            </a:r>
            <a:r>
              <a:rPr lang="da-DK" sz="2000">
                <a:solidFill>
                  <a:srgbClr val="1F3643"/>
                </a:solidFill>
                <a:ea typeface="+mn-lt"/>
                <a:cs typeface="+mn-lt"/>
              </a:rPr>
              <a:t>, </a:t>
            </a:r>
            <a:r>
              <a:rPr lang="da-DK" sz="2000" err="1">
                <a:solidFill>
                  <a:srgbClr val="1F3643"/>
                </a:solidFill>
                <a:ea typeface="+mn-lt"/>
                <a:cs typeface="+mn-lt"/>
              </a:rPr>
              <a:t>unless</a:t>
            </a:r>
            <a:r>
              <a:rPr lang="da-DK" sz="2000">
                <a:solidFill>
                  <a:srgbClr val="1F3643"/>
                </a:solidFill>
                <a:ea typeface="+mn-lt"/>
                <a:cs typeface="+mn-lt"/>
              </a:rPr>
              <a:t> </a:t>
            </a:r>
            <a:r>
              <a:rPr lang="da-DK" sz="2000" err="1">
                <a:solidFill>
                  <a:srgbClr val="1F3643"/>
                </a:solidFill>
                <a:ea typeface="+mn-lt"/>
                <a:cs typeface="+mn-lt"/>
              </a:rPr>
              <a:t>there</a:t>
            </a:r>
            <a:r>
              <a:rPr lang="da-DK" sz="2000">
                <a:solidFill>
                  <a:srgbClr val="1F3643"/>
                </a:solidFill>
                <a:ea typeface="+mn-lt"/>
                <a:cs typeface="+mn-lt"/>
              </a:rPr>
              <a:t> are security or </a:t>
            </a:r>
            <a:r>
              <a:rPr lang="da-DK" sz="2000" err="1">
                <a:solidFill>
                  <a:srgbClr val="1F3643"/>
                </a:solidFill>
                <a:ea typeface="+mn-lt"/>
                <a:cs typeface="+mn-lt"/>
              </a:rPr>
              <a:t>privacy</a:t>
            </a:r>
            <a:r>
              <a:rPr lang="da-DK" sz="2000">
                <a:solidFill>
                  <a:srgbClr val="1F3643"/>
                </a:solidFill>
                <a:ea typeface="+mn-lt"/>
                <a:cs typeface="+mn-lt"/>
              </a:rPr>
              <a:t> </a:t>
            </a:r>
            <a:r>
              <a:rPr lang="da-DK" sz="2000" err="1">
                <a:solidFill>
                  <a:srgbClr val="1F3643"/>
                </a:solidFill>
                <a:ea typeface="+mn-lt"/>
                <a:cs typeface="+mn-lt"/>
              </a:rPr>
              <a:t>concerns</a:t>
            </a:r>
            <a:r>
              <a:rPr lang="da-DK" sz="2000">
                <a:solidFill>
                  <a:srgbClr val="1F3643"/>
                </a:solidFill>
                <a:ea typeface="+mn-lt"/>
                <a:cs typeface="+mn-lt"/>
              </a:rPr>
              <a:t> </a:t>
            </a:r>
            <a:r>
              <a:rPr lang="da-DK" sz="2000" err="1">
                <a:solidFill>
                  <a:srgbClr val="1F3643"/>
                </a:solidFill>
                <a:ea typeface="+mn-lt"/>
                <a:cs typeface="+mn-lt"/>
              </a:rPr>
              <a:t>that</a:t>
            </a:r>
            <a:r>
              <a:rPr lang="da-DK" sz="2000">
                <a:solidFill>
                  <a:srgbClr val="1F3643"/>
                </a:solidFill>
                <a:ea typeface="+mn-lt"/>
                <a:cs typeface="+mn-lt"/>
              </a:rPr>
              <a:t> </a:t>
            </a:r>
            <a:r>
              <a:rPr lang="da-DK" sz="2000" err="1">
                <a:solidFill>
                  <a:srgbClr val="1F3643"/>
                </a:solidFill>
                <a:ea typeface="+mn-lt"/>
                <a:cs typeface="+mn-lt"/>
              </a:rPr>
              <a:t>prevent</a:t>
            </a:r>
            <a:r>
              <a:rPr lang="da-DK" sz="2000">
                <a:solidFill>
                  <a:srgbClr val="1F3643"/>
                </a:solidFill>
                <a:ea typeface="+mn-lt"/>
                <a:cs typeface="+mn-lt"/>
              </a:rPr>
              <a:t> </a:t>
            </a:r>
            <a:r>
              <a:rPr lang="da-DK" sz="2000" err="1">
                <a:solidFill>
                  <a:srgbClr val="1F3643"/>
                </a:solidFill>
                <a:ea typeface="+mn-lt"/>
                <a:cs typeface="+mn-lt"/>
              </a:rPr>
              <a:t>this</a:t>
            </a:r>
            <a:endParaRPr lang="da-DK" sz="2000" err="1"/>
          </a:p>
          <a:p>
            <a:endParaRPr lang="da-DK">
              <a:solidFill>
                <a:srgbClr val="1F3643"/>
              </a:solidFill>
              <a:ea typeface="+mn-lt"/>
              <a:cs typeface="+mn-lt"/>
            </a:endParaRPr>
          </a:p>
          <a:p>
            <a:endParaRPr lang="da-DK">
              <a:solidFill>
                <a:srgbClr val="1F3643"/>
              </a:solidFill>
              <a:ea typeface="+mn-lt"/>
              <a:cs typeface="+mn-lt"/>
            </a:endParaRPr>
          </a:p>
        </p:txBody>
      </p:sp>
      <p:sp>
        <p:nvSpPr>
          <p:cNvPr id="3" name="Pladsholder til tekst 2">
            <a:extLst>
              <a:ext uri="{FF2B5EF4-FFF2-40B4-BE49-F238E27FC236}">
                <a16:creationId xmlns:a16="http://schemas.microsoft.com/office/drawing/2014/main" id="{F0C860AF-F7C8-8960-9C10-6AB67ADF1965}"/>
              </a:ext>
            </a:extLst>
          </p:cNvPr>
          <p:cNvSpPr>
            <a:spLocks noGrp="1"/>
          </p:cNvSpPr>
          <p:nvPr>
            <p:ph type="body" sz="quarter" idx="11"/>
          </p:nvPr>
        </p:nvSpPr>
        <p:spPr/>
        <p:txBody>
          <a:bodyPr lIns="91440" tIns="45720" rIns="91440" bIns="45720" anchor="t"/>
          <a:lstStyle/>
          <a:p>
            <a:r>
              <a:rPr lang="da-DK" err="1"/>
              <a:t>Six</a:t>
            </a:r>
            <a:r>
              <a:rPr lang="da-DK"/>
              <a:t> (out of ten) </a:t>
            </a:r>
            <a:r>
              <a:rPr lang="da-DK" err="1"/>
              <a:t>principles</a:t>
            </a:r>
            <a:r>
              <a:rPr lang="da-DK"/>
              <a:t> of </a:t>
            </a:r>
            <a:r>
              <a:rPr lang="da-DK" err="1"/>
              <a:t>citizen</a:t>
            </a:r>
            <a:r>
              <a:rPr lang="da-DK"/>
              <a:t> science</a:t>
            </a:r>
          </a:p>
        </p:txBody>
      </p:sp>
      <p:sp>
        <p:nvSpPr>
          <p:cNvPr id="4" name="Pladsholder til tekst 3">
            <a:extLst>
              <a:ext uri="{FF2B5EF4-FFF2-40B4-BE49-F238E27FC236}">
                <a16:creationId xmlns:a16="http://schemas.microsoft.com/office/drawing/2014/main" id="{D3424584-3B09-0F2C-E44C-6E93FF1E24CC}"/>
              </a:ext>
            </a:extLst>
          </p:cNvPr>
          <p:cNvSpPr>
            <a:spLocks noGrp="1"/>
          </p:cNvSpPr>
          <p:nvPr>
            <p:ph type="body" sz="quarter" idx="10"/>
          </p:nvPr>
        </p:nvSpPr>
        <p:spPr/>
        <p:txBody>
          <a:bodyPr lIns="91440" tIns="45720" rIns="91440" bIns="45720" anchor="t"/>
          <a:lstStyle/>
          <a:p>
            <a:r>
              <a:rPr lang="da-DK"/>
              <a:t>Codes of </a:t>
            </a:r>
            <a:r>
              <a:rPr lang="da-DK" err="1"/>
              <a:t>conduct</a:t>
            </a:r>
            <a:r>
              <a:rPr lang="da-DK"/>
              <a:t> and </a:t>
            </a:r>
            <a:r>
              <a:rPr lang="da-DK" err="1"/>
              <a:t>ethical</a:t>
            </a:r>
            <a:r>
              <a:rPr lang="da-DK"/>
              <a:t> </a:t>
            </a:r>
            <a:r>
              <a:rPr lang="da-DK" err="1"/>
              <a:t>principles</a:t>
            </a:r>
            <a:r>
              <a:rPr lang="da-DK"/>
              <a:t> for </a:t>
            </a:r>
            <a:r>
              <a:rPr lang="da-DK" err="1"/>
              <a:t>citizen</a:t>
            </a:r>
            <a:r>
              <a:rPr lang="da-DK"/>
              <a:t> science</a:t>
            </a:r>
          </a:p>
        </p:txBody>
      </p:sp>
      <p:pic>
        <p:nvPicPr>
          <p:cNvPr id="5" name="Billede 4" descr="News archive - [Document Announcement] ECSA 10 Principles of Citizen  Science now available in AL/HR/SR languages! &gt;&gt; WBC-RTI.INFO - Western  Balkan Countries Research Technology Innovation">
            <a:extLst>
              <a:ext uri="{FF2B5EF4-FFF2-40B4-BE49-F238E27FC236}">
                <a16:creationId xmlns:a16="http://schemas.microsoft.com/office/drawing/2014/main" id="{A3639605-2141-D3EB-E129-631C62BA6355}"/>
              </a:ext>
            </a:extLst>
          </p:cNvPr>
          <p:cNvPicPr>
            <a:picLocks noChangeAspect="1"/>
          </p:cNvPicPr>
          <p:nvPr/>
        </p:nvPicPr>
        <p:blipFill>
          <a:blip r:embed="rId2"/>
          <a:stretch>
            <a:fillRect/>
          </a:stretch>
        </p:blipFill>
        <p:spPr>
          <a:xfrm>
            <a:off x="8903855" y="1139720"/>
            <a:ext cx="2743199" cy="991772"/>
          </a:xfrm>
          <a:prstGeom prst="rect">
            <a:avLst/>
          </a:prstGeom>
        </p:spPr>
      </p:pic>
    </p:spTree>
    <p:extLst>
      <p:ext uri="{BB962C8B-B14F-4D97-AF65-F5344CB8AC3E}">
        <p14:creationId xmlns:p14="http://schemas.microsoft.com/office/powerpoint/2010/main" val="1572612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4BE635E-CD2F-C94A-94DA-6FDB8C7D4B88}"/>
              </a:ext>
            </a:extLst>
          </p:cNvPr>
          <p:cNvSpPr>
            <a:spLocks noGrp="1"/>
          </p:cNvSpPr>
          <p:nvPr>
            <p:ph type="body" sz="quarter" idx="12"/>
          </p:nvPr>
        </p:nvSpPr>
        <p:spPr/>
        <p:txBody>
          <a:bodyPr lIns="91440" tIns="45720" rIns="91440" bIns="45720" anchor="t"/>
          <a:lstStyle/>
          <a:p>
            <a:r>
              <a:rPr lang="da-DK" sz="2400" b="1"/>
              <a:t>8. </a:t>
            </a:r>
            <a:r>
              <a:rPr lang="da-DK" sz="2400" b="1">
                <a:solidFill>
                  <a:srgbClr val="1F3643"/>
                </a:solidFill>
                <a:ea typeface="+mn-lt"/>
                <a:cs typeface="+mn-lt"/>
              </a:rPr>
              <a:t>Citizen </a:t>
            </a:r>
            <a:r>
              <a:rPr lang="da-DK" sz="2400" b="1" err="1">
                <a:solidFill>
                  <a:srgbClr val="1F3643"/>
                </a:solidFill>
                <a:ea typeface="+mn-lt"/>
                <a:cs typeface="+mn-lt"/>
              </a:rPr>
              <a:t>scientists</a:t>
            </a:r>
            <a:r>
              <a:rPr lang="da-DK" sz="2400" b="1">
                <a:solidFill>
                  <a:srgbClr val="1F3643"/>
                </a:solidFill>
                <a:ea typeface="+mn-lt"/>
                <a:cs typeface="+mn-lt"/>
              </a:rPr>
              <a:t>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acknowledged</a:t>
            </a:r>
            <a:r>
              <a:rPr lang="da-DK" sz="2400" b="1">
                <a:solidFill>
                  <a:srgbClr val="1F3643"/>
                </a:solidFill>
                <a:ea typeface="+mn-lt"/>
                <a:cs typeface="+mn-lt"/>
              </a:rPr>
              <a:t> in </a:t>
            </a:r>
            <a:r>
              <a:rPr lang="da-DK" sz="2400" b="1" err="1">
                <a:solidFill>
                  <a:srgbClr val="1F3643"/>
                </a:solidFill>
                <a:ea typeface="+mn-lt"/>
                <a:cs typeface="+mn-lt"/>
              </a:rPr>
              <a:t>project</a:t>
            </a:r>
            <a:r>
              <a:rPr lang="da-DK" sz="2400" b="1">
                <a:solidFill>
                  <a:srgbClr val="1F3643"/>
                </a:solidFill>
                <a:ea typeface="+mn-lt"/>
                <a:cs typeface="+mn-lt"/>
              </a:rPr>
              <a:t> </a:t>
            </a:r>
            <a:r>
              <a:rPr lang="da-DK" sz="2400" b="1" err="1">
                <a:solidFill>
                  <a:srgbClr val="1F3643"/>
                </a:solidFill>
                <a:ea typeface="+mn-lt"/>
                <a:cs typeface="+mn-lt"/>
              </a:rPr>
              <a:t>results</a:t>
            </a:r>
            <a:r>
              <a:rPr lang="da-DK" sz="2400" b="1">
                <a:solidFill>
                  <a:srgbClr val="1F3643"/>
                </a:solidFill>
                <a:ea typeface="+mn-lt"/>
                <a:cs typeface="+mn-lt"/>
              </a:rPr>
              <a:t> and </a:t>
            </a:r>
            <a:r>
              <a:rPr lang="da-DK" sz="2400" b="1" err="1">
                <a:solidFill>
                  <a:srgbClr val="1F3643"/>
                </a:solidFill>
                <a:ea typeface="+mn-lt"/>
                <a:cs typeface="+mn-lt"/>
              </a:rPr>
              <a:t>publications</a:t>
            </a:r>
            <a:endParaRPr lang="da-DK" sz="2400" b="1" err="1">
              <a:solidFill>
                <a:srgbClr val="1F3643"/>
              </a:solidFill>
            </a:endParaRPr>
          </a:p>
          <a:p>
            <a:r>
              <a:rPr lang="da-DK" sz="2400" b="1">
                <a:solidFill>
                  <a:srgbClr val="1F3643"/>
                </a:solidFill>
                <a:ea typeface="+mn-lt"/>
                <a:cs typeface="+mn-lt"/>
              </a:rPr>
              <a:t>9. Citizen science </a:t>
            </a:r>
            <a:r>
              <a:rPr lang="da-DK" sz="2400" b="1" err="1">
                <a:solidFill>
                  <a:srgbClr val="1F3643"/>
                </a:solidFill>
                <a:ea typeface="+mn-lt"/>
                <a:cs typeface="+mn-lt"/>
              </a:rPr>
              <a:t>programmes</a:t>
            </a:r>
            <a:r>
              <a:rPr lang="da-DK" sz="2400" b="1">
                <a:solidFill>
                  <a:srgbClr val="1F3643"/>
                </a:solidFill>
                <a:ea typeface="+mn-lt"/>
                <a:cs typeface="+mn-lt"/>
              </a:rPr>
              <a:t> </a:t>
            </a:r>
            <a:r>
              <a:rPr lang="da-DK" sz="2400" b="1" err="1">
                <a:solidFill>
                  <a:srgbClr val="1F3643"/>
                </a:solidFill>
                <a:ea typeface="+mn-lt"/>
                <a:cs typeface="+mn-lt"/>
              </a:rPr>
              <a:t>are</a:t>
            </a:r>
            <a:r>
              <a:rPr lang="da-DK" sz="2400" b="1">
                <a:solidFill>
                  <a:srgbClr val="1F3643"/>
                </a:solidFill>
                <a:ea typeface="+mn-lt"/>
                <a:cs typeface="+mn-lt"/>
              </a:rPr>
              <a:t> </a:t>
            </a:r>
            <a:r>
              <a:rPr lang="da-DK" sz="2400" b="1" err="1">
                <a:solidFill>
                  <a:srgbClr val="1F3643"/>
                </a:solidFill>
                <a:ea typeface="+mn-lt"/>
                <a:cs typeface="+mn-lt"/>
              </a:rPr>
              <a:t>evaluated</a:t>
            </a:r>
            <a:r>
              <a:rPr lang="da-DK" sz="2400" b="1">
                <a:solidFill>
                  <a:srgbClr val="1F3643"/>
                </a:solidFill>
                <a:ea typeface="+mn-lt"/>
                <a:cs typeface="+mn-lt"/>
              </a:rPr>
              <a:t> for </a:t>
            </a:r>
            <a:r>
              <a:rPr lang="da-DK" sz="2400" b="1" err="1">
                <a:solidFill>
                  <a:srgbClr val="1F3643"/>
                </a:solidFill>
                <a:ea typeface="+mn-lt"/>
                <a:cs typeface="+mn-lt"/>
              </a:rPr>
              <a:t>their</a:t>
            </a:r>
            <a:r>
              <a:rPr lang="da-DK" sz="2400" b="1">
                <a:solidFill>
                  <a:srgbClr val="1F3643"/>
                </a:solidFill>
                <a:ea typeface="+mn-lt"/>
                <a:cs typeface="+mn-lt"/>
              </a:rPr>
              <a:t> </a:t>
            </a:r>
            <a:r>
              <a:rPr lang="da-DK" sz="2400" b="1" err="1">
                <a:solidFill>
                  <a:srgbClr val="1F3643"/>
                </a:solidFill>
                <a:ea typeface="+mn-lt"/>
                <a:cs typeface="+mn-lt"/>
              </a:rPr>
              <a:t>scientific</a:t>
            </a:r>
            <a:r>
              <a:rPr lang="da-DK" sz="2400" b="1">
                <a:solidFill>
                  <a:srgbClr val="1F3643"/>
                </a:solidFill>
                <a:ea typeface="+mn-lt"/>
                <a:cs typeface="+mn-lt"/>
              </a:rPr>
              <a:t> output, data </a:t>
            </a:r>
            <a:r>
              <a:rPr lang="da-DK" sz="2400" b="1" err="1">
                <a:solidFill>
                  <a:srgbClr val="1F3643"/>
                </a:solidFill>
                <a:ea typeface="+mn-lt"/>
                <a:cs typeface="+mn-lt"/>
              </a:rPr>
              <a:t>quality</a:t>
            </a:r>
            <a:r>
              <a:rPr lang="da-DK" sz="2400" b="1">
                <a:solidFill>
                  <a:srgbClr val="1F3643"/>
                </a:solidFill>
                <a:ea typeface="+mn-lt"/>
                <a:cs typeface="+mn-lt"/>
              </a:rPr>
              <a:t>, participant </a:t>
            </a:r>
            <a:r>
              <a:rPr lang="da-DK" sz="2400" b="1" err="1">
                <a:solidFill>
                  <a:srgbClr val="1F3643"/>
                </a:solidFill>
                <a:ea typeface="+mn-lt"/>
                <a:cs typeface="+mn-lt"/>
              </a:rPr>
              <a:t>experience</a:t>
            </a:r>
            <a:r>
              <a:rPr lang="da-DK" sz="2400" b="1">
                <a:solidFill>
                  <a:srgbClr val="1F3643"/>
                </a:solidFill>
                <a:ea typeface="+mn-lt"/>
                <a:cs typeface="+mn-lt"/>
              </a:rPr>
              <a:t> and </a:t>
            </a:r>
            <a:r>
              <a:rPr lang="da-DK" sz="2400" b="1" err="1">
                <a:solidFill>
                  <a:srgbClr val="1F3643"/>
                </a:solidFill>
                <a:ea typeface="+mn-lt"/>
                <a:cs typeface="+mn-lt"/>
              </a:rPr>
              <a:t>wider</a:t>
            </a:r>
            <a:r>
              <a:rPr lang="da-DK" sz="2400" b="1">
                <a:solidFill>
                  <a:srgbClr val="1F3643"/>
                </a:solidFill>
                <a:ea typeface="+mn-lt"/>
                <a:cs typeface="+mn-lt"/>
              </a:rPr>
              <a:t> </a:t>
            </a:r>
            <a:r>
              <a:rPr lang="da-DK" sz="2400" b="1" err="1">
                <a:solidFill>
                  <a:srgbClr val="1F3643"/>
                </a:solidFill>
                <a:ea typeface="+mn-lt"/>
                <a:cs typeface="+mn-lt"/>
              </a:rPr>
              <a:t>societal</a:t>
            </a:r>
            <a:r>
              <a:rPr lang="da-DK" sz="2400" b="1">
                <a:solidFill>
                  <a:srgbClr val="1F3643"/>
                </a:solidFill>
                <a:ea typeface="+mn-lt"/>
                <a:cs typeface="+mn-lt"/>
              </a:rPr>
              <a:t> or policy </a:t>
            </a:r>
            <a:r>
              <a:rPr lang="da-DK" sz="2400" b="1" err="1">
                <a:solidFill>
                  <a:srgbClr val="1F3643"/>
                </a:solidFill>
                <a:ea typeface="+mn-lt"/>
                <a:cs typeface="+mn-lt"/>
              </a:rPr>
              <a:t>impact</a:t>
            </a:r>
            <a:endParaRPr lang="da-DK" sz="2400" b="1">
              <a:solidFill>
                <a:srgbClr val="1F3643"/>
              </a:solidFill>
              <a:ea typeface="+mn-lt"/>
              <a:cs typeface="+mn-lt"/>
            </a:endParaRPr>
          </a:p>
          <a:p>
            <a:pPr marL="285750" indent="-285750">
              <a:buChar char="•"/>
            </a:pPr>
            <a:r>
              <a:rPr lang="da-DK" sz="2000">
                <a:solidFill>
                  <a:srgbClr val="1F3643"/>
                </a:solidFill>
                <a:ea typeface="+mn-lt"/>
                <a:cs typeface="+mn-lt"/>
              </a:rPr>
              <a:t>MICS </a:t>
            </a:r>
            <a:r>
              <a:rPr lang="da-DK" sz="2000" err="1">
                <a:solidFill>
                  <a:srgbClr val="1F3643"/>
                </a:solidFill>
                <a:ea typeface="+mn-lt"/>
                <a:cs typeface="+mn-lt"/>
              </a:rPr>
              <a:t>indicators</a:t>
            </a:r>
            <a:r>
              <a:rPr lang="da-DK" sz="2000">
                <a:solidFill>
                  <a:srgbClr val="1F3643"/>
                </a:solidFill>
                <a:ea typeface="+mn-lt"/>
                <a:cs typeface="+mn-lt"/>
              </a:rPr>
              <a:t> for science, </a:t>
            </a:r>
            <a:r>
              <a:rPr lang="da-DK" sz="2000" err="1">
                <a:solidFill>
                  <a:srgbClr val="1F3643"/>
                </a:solidFill>
                <a:ea typeface="+mn-lt"/>
                <a:cs typeface="+mn-lt"/>
              </a:rPr>
              <a:t>environment</a:t>
            </a:r>
            <a:r>
              <a:rPr lang="da-DK" sz="2000">
                <a:solidFill>
                  <a:srgbClr val="1F3643"/>
                </a:solidFill>
                <a:ea typeface="+mn-lt"/>
                <a:cs typeface="+mn-lt"/>
              </a:rPr>
              <a:t>, </a:t>
            </a:r>
            <a:r>
              <a:rPr lang="da-DK" sz="2000" err="1">
                <a:solidFill>
                  <a:srgbClr val="1F3643"/>
                </a:solidFill>
                <a:ea typeface="+mn-lt"/>
                <a:cs typeface="+mn-lt"/>
              </a:rPr>
              <a:t>economy</a:t>
            </a:r>
            <a:r>
              <a:rPr lang="da-DK" sz="2000">
                <a:solidFill>
                  <a:srgbClr val="1F3643"/>
                </a:solidFill>
                <a:ea typeface="+mn-lt"/>
                <a:cs typeface="+mn-lt"/>
              </a:rPr>
              <a:t>, </a:t>
            </a:r>
            <a:r>
              <a:rPr lang="da-DK" sz="2000" err="1">
                <a:solidFill>
                  <a:srgbClr val="1F3643"/>
                </a:solidFill>
                <a:ea typeface="+mn-lt"/>
                <a:cs typeface="+mn-lt"/>
              </a:rPr>
              <a:t>governance</a:t>
            </a:r>
            <a:r>
              <a:rPr lang="da-DK" sz="2000">
                <a:solidFill>
                  <a:srgbClr val="1F3643"/>
                </a:solidFill>
                <a:ea typeface="+mn-lt"/>
                <a:cs typeface="+mn-lt"/>
              </a:rPr>
              <a:t>, and society</a:t>
            </a:r>
          </a:p>
          <a:p>
            <a:r>
              <a:rPr lang="da-DK" sz="2400" b="1">
                <a:solidFill>
                  <a:srgbClr val="1F3643"/>
                </a:solidFill>
                <a:ea typeface="+mn-lt"/>
                <a:cs typeface="+mn-lt"/>
              </a:rPr>
              <a:t>10. The </a:t>
            </a:r>
            <a:r>
              <a:rPr lang="da-DK" sz="2400" b="1" err="1">
                <a:solidFill>
                  <a:srgbClr val="1F3643"/>
                </a:solidFill>
                <a:ea typeface="+mn-lt"/>
                <a:cs typeface="+mn-lt"/>
              </a:rPr>
              <a:t>leaders</a:t>
            </a:r>
            <a:r>
              <a:rPr lang="da-DK" sz="2400" b="1">
                <a:solidFill>
                  <a:srgbClr val="1F3643"/>
                </a:solidFill>
                <a:ea typeface="+mn-lt"/>
                <a:cs typeface="+mn-lt"/>
              </a:rPr>
              <a:t> of </a:t>
            </a:r>
            <a:r>
              <a:rPr lang="da-DK" sz="2400" b="1" err="1">
                <a:solidFill>
                  <a:srgbClr val="1F3643"/>
                </a:solidFill>
                <a:ea typeface="+mn-lt"/>
                <a:cs typeface="+mn-lt"/>
              </a:rPr>
              <a:t>citizen</a:t>
            </a:r>
            <a:r>
              <a:rPr lang="da-DK" sz="2400" b="1">
                <a:solidFill>
                  <a:srgbClr val="1F3643"/>
                </a:solidFill>
                <a:ea typeface="+mn-lt"/>
                <a:cs typeface="+mn-lt"/>
              </a:rPr>
              <a:t> science </a:t>
            </a:r>
            <a:r>
              <a:rPr lang="da-DK" sz="2400" b="1" err="1">
                <a:solidFill>
                  <a:srgbClr val="1F3643"/>
                </a:solidFill>
                <a:ea typeface="+mn-lt"/>
                <a:cs typeface="+mn-lt"/>
              </a:rPr>
              <a:t>projects</a:t>
            </a:r>
            <a:r>
              <a:rPr lang="da-DK" sz="2400" b="1">
                <a:solidFill>
                  <a:srgbClr val="1F3643"/>
                </a:solidFill>
                <a:ea typeface="+mn-lt"/>
                <a:cs typeface="+mn-lt"/>
              </a:rPr>
              <a:t> </a:t>
            </a:r>
            <a:r>
              <a:rPr lang="da-DK" sz="2400" b="1" err="1">
                <a:solidFill>
                  <a:srgbClr val="1F3643"/>
                </a:solidFill>
                <a:ea typeface="+mn-lt"/>
                <a:cs typeface="+mn-lt"/>
              </a:rPr>
              <a:t>take</a:t>
            </a:r>
            <a:r>
              <a:rPr lang="da-DK" sz="2400" b="1">
                <a:solidFill>
                  <a:srgbClr val="1F3643"/>
                </a:solidFill>
                <a:ea typeface="+mn-lt"/>
                <a:cs typeface="+mn-lt"/>
              </a:rPr>
              <a:t> </a:t>
            </a:r>
            <a:r>
              <a:rPr lang="da-DK" sz="2400" b="1" err="1">
                <a:solidFill>
                  <a:srgbClr val="1F3643"/>
                </a:solidFill>
                <a:ea typeface="+mn-lt"/>
                <a:cs typeface="+mn-lt"/>
              </a:rPr>
              <a:t>into</a:t>
            </a:r>
            <a:r>
              <a:rPr lang="da-DK" sz="2400" b="1">
                <a:solidFill>
                  <a:srgbClr val="1F3643"/>
                </a:solidFill>
                <a:ea typeface="+mn-lt"/>
                <a:cs typeface="+mn-lt"/>
              </a:rPr>
              <a:t> </a:t>
            </a:r>
            <a:r>
              <a:rPr lang="da-DK" sz="2400" b="1" err="1">
                <a:solidFill>
                  <a:srgbClr val="1F3643"/>
                </a:solidFill>
                <a:ea typeface="+mn-lt"/>
                <a:cs typeface="+mn-lt"/>
              </a:rPr>
              <a:t>consideration</a:t>
            </a:r>
            <a:r>
              <a:rPr lang="da-DK" sz="2400" b="1">
                <a:solidFill>
                  <a:srgbClr val="1F3643"/>
                </a:solidFill>
                <a:ea typeface="+mn-lt"/>
                <a:cs typeface="+mn-lt"/>
              </a:rPr>
              <a:t> legal and </a:t>
            </a:r>
            <a:r>
              <a:rPr lang="da-DK" sz="2400" b="1" err="1">
                <a:solidFill>
                  <a:srgbClr val="1F3643"/>
                </a:solidFill>
                <a:ea typeface="+mn-lt"/>
                <a:cs typeface="+mn-lt"/>
              </a:rPr>
              <a:t>ethical</a:t>
            </a:r>
            <a:r>
              <a:rPr lang="da-DK" sz="2400" b="1">
                <a:solidFill>
                  <a:srgbClr val="1F3643"/>
                </a:solidFill>
                <a:ea typeface="+mn-lt"/>
                <a:cs typeface="+mn-lt"/>
              </a:rPr>
              <a:t> issues </a:t>
            </a:r>
            <a:r>
              <a:rPr lang="da-DK" sz="2400" b="1" err="1">
                <a:solidFill>
                  <a:srgbClr val="1F3643"/>
                </a:solidFill>
                <a:ea typeface="+mn-lt"/>
                <a:cs typeface="+mn-lt"/>
              </a:rPr>
              <a:t>surrounding</a:t>
            </a:r>
            <a:r>
              <a:rPr lang="da-DK" sz="2400" b="1">
                <a:solidFill>
                  <a:srgbClr val="1F3643"/>
                </a:solidFill>
                <a:ea typeface="+mn-lt"/>
                <a:cs typeface="+mn-lt"/>
              </a:rPr>
              <a:t> copyright, </a:t>
            </a:r>
            <a:r>
              <a:rPr lang="da-DK" sz="2400" b="1" err="1">
                <a:solidFill>
                  <a:srgbClr val="1F3643"/>
                </a:solidFill>
                <a:ea typeface="+mn-lt"/>
                <a:cs typeface="+mn-lt"/>
              </a:rPr>
              <a:t>intellectual</a:t>
            </a:r>
            <a:r>
              <a:rPr lang="da-DK" sz="2400" b="1">
                <a:solidFill>
                  <a:srgbClr val="1F3643"/>
                </a:solidFill>
                <a:ea typeface="+mn-lt"/>
                <a:cs typeface="+mn-lt"/>
              </a:rPr>
              <a:t> </a:t>
            </a:r>
            <a:r>
              <a:rPr lang="da-DK" sz="2400" b="1" err="1">
                <a:solidFill>
                  <a:srgbClr val="1F3643"/>
                </a:solidFill>
                <a:ea typeface="+mn-lt"/>
                <a:cs typeface="+mn-lt"/>
              </a:rPr>
              <a:t>property</a:t>
            </a:r>
            <a:r>
              <a:rPr lang="da-DK" sz="2400" b="1">
                <a:solidFill>
                  <a:srgbClr val="1F3643"/>
                </a:solidFill>
                <a:ea typeface="+mn-lt"/>
                <a:cs typeface="+mn-lt"/>
              </a:rPr>
              <a:t>, data </a:t>
            </a:r>
            <a:r>
              <a:rPr lang="da-DK" sz="2400" b="1" err="1">
                <a:solidFill>
                  <a:srgbClr val="1F3643"/>
                </a:solidFill>
                <a:ea typeface="+mn-lt"/>
                <a:cs typeface="+mn-lt"/>
              </a:rPr>
              <a:t>sharing</a:t>
            </a:r>
            <a:r>
              <a:rPr lang="da-DK" sz="2400" b="1">
                <a:solidFill>
                  <a:srgbClr val="1F3643"/>
                </a:solidFill>
                <a:ea typeface="+mn-lt"/>
                <a:cs typeface="+mn-lt"/>
              </a:rPr>
              <a:t> agreements, </a:t>
            </a:r>
            <a:r>
              <a:rPr lang="da-DK" sz="2400" b="1" err="1">
                <a:solidFill>
                  <a:srgbClr val="1F3643"/>
                </a:solidFill>
                <a:ea typeface="+mn-lt"/>
                <a:cs typeface="+mn-lt"/>
              </a:rPr>
              <a:t>confidentiality</a:t>
            </a:r>
            <a:r>
              <a:rPr lang="da-DK" sz="2400" b="1">
                <a:solidFill>
                  <a:srgbClr val="1F3643"/>
                </a:solidFill>
                <a:ea typeface="+mn-lt"/>
                <a:cs typeface="+mn-lt"/>
              </a:rPr>
              <a:t>, attribution, and the </a:t>
            </a:r>
            <a:r>
              <a:rPr lang="da-DK" sz="2400" b="1" err="1">
                <a:solidFill>
                  <a:srgbClr val="1F3643"/>
                </a:solidFill>
                <a:ea typeface="+mn-lt"/>
                <a:cs typeface="+mn-lt"/>
              </a:rPr>
              <a:t>environmental</a:t>
            </a:r>
            <a:r>
              <a:rPr lang="da-DK" sz="2400" b="1">
                <a:solidFill>
                  <a:srgbClr val="1F3643"/>
                </a:solidFill>
                <a:ea typeface="+mn-lt"/>
                <a:cs typeface="+mn-lt"/>
              </a:rPr>
              <a:t> </a:t>
            </a:r>
            <a:r>
              <a:rPr lang="da-DK" sz="2400" b="1" err="1">
                <a:solidFill>
                  <a:srgbClr val="1F3643"/>
                </a:solidFill>
                <a:ea typeface="+mn-lt"/>
                <a:cs typeface="+mn-lt"/>
              </a:rPr>
              <a:t>impact</a:t>
            </a:r>
            <a:r>
              <a:rPr lang="da-DK" sz="2400" b="1">
                <a:solidFill>
                  <a:srgbClr val="1F3643"/>
                </a:solidFill>
                <a:ea typeface="+mn-lt"/>
                <a:cs typeface="+mn-lt"/>
              </a:rPr>
              <a:t> of </a:t>
            </a:r>
            <a:r>
              <a:rPr lang="da-DK" sz="2400" b="1" err="1">
                <a:solidFill>
                  <a:srgbClr val="1F3643"/>
                </a:solidFill>
                <a:ea typeface="+mn-lt"/>
                <a:cs typeface="+mn-lt"/>
              </a:rPr>
              <a:t>any</a:t>
            </a:r>
            <a:r>
              <a:rPr lang="da-DK" sz="2400" b="1">
                <a:solidFill>
                  <a:srgbClr val="1F3643"/>
                </a:solidFill>
                <a:ea typeface="+mn-lt"/>
                <a:cs typeface="+mn-lt"/>
              </a:rPr>
              <a:t> </a:t>
            </a:r>
            <a:r>
              <a:rPr lang="da-DK" sz="2400" b="1" err="1">
                <a:solidFill>
                  <a:srgbClr val="1F3643"/>
                </a:solidFill>
                <a:ea typeface="+mn-lt"/>
                <a:cs typeface="+mn-lt"/>
              </a:rPr>
              <a:t>activities</a:t>
            </a:r>
          </a:p>
        </p:txBody>
      </p:sp>
      <p:sp>
        <p:nvSpPr>
          <p:cNvPr id="3" name="Pladsholder til tekst 2">
            <a:extLst>
              <a:ext uri="{FF2B5EF4-FFF2-40B4-BE49-F238E27FC236}">
                <a16:creationId xmlns:a16="http://schemas.microsoft.com/office/drawing/2014/main" id="{F0C860AF-F7C8-8960-9C10-6AB67ADF1965}"/>
              </a:ext>
            </a:extLst>
          </p:cNvPr>
          <p:cNvSpPr>
            <a:spLocks noGrp="1"/>
          </p:cNvSpPr>
          <p:nvPr>
            <p:ph type="body" sz="quarter" idx="11"/>
          </p:nvPr>
        </p:nvSpPr>
        <p:spPr/>
        <p:txBody>
          <a:bodyPr lIns="91440" tIns="45720" rIns="91440" bIns="45720" anchor="t"/>
          <a:lstStyle/>
          <a:p>
            <a:r>
              <a:rPr lang="da-DK" err="1"/>
              <a:t>Six</a:t>
            </a:r>
            <a:r>
              <a:rPr lang="da-DK"/>
              <a:t> (out of ten) </a:t>
            </a:r>
            <a:r>
              <a:rPr lang="da-DK" err="1"/>
              <a:t>principles</a:t>
            </a:r>
            <a:r>
              <a:rPr lang="da-DK"/>
              <a:t> of </a:t>
            </a:r>
            <a:r>
              <a:rPr lang="da-DK" err="1"/>
              <a:t>citizen</a:t>
            </a:r>
            <a:r>
              <a:rPr lang="da-DK"/>
              <a:t> science</a:t>
            </a:r>
          </a:p>
        </p:txBody>
      </p:sp>
      <p:sp>
        <p:nvSpPr>
          <p:cNvPr id="4" name="Pladsholder til tekst 3">
            <a:extLst>
              <a:ext uri="{FF2B5EF4-FFF2-40B4-BE49-F238E27FC236}">
                <a16:creationId xmlns:a16="http://schemas.microsoft.com/office/drawing/2014/main" id="{D3424584-3B09-0F2C-E44C-6E93FF1E24CC}"/>
              </a:ext>
            </a:extLst>
          </p:cNvPr>
          <p:cNvSpPr>
            <a:spLocks noGrp="1"/>
          </p:cNvSpPr>
          <p:nvPr>
            <p:ph type="body" sz="quarter" idx="10"/>
          </p:nvPr>
        </p:nvSpPr>
        <p:spPr/>
        <p:txBody>
          <a:bodyPr lIns="91440" tIns="45720" rIns="91440" bIns="45720" anchor="t"/>
          <a:lstStyle/>
          <a:p>
            <a:r>
              <a:rPr lang="da-DK"/>
              <a:t>Codes of </a:t>
            </a:r>
            <a:r>
              <a:rPr lang="da-DK" err="1"/>
              <a:t>conduct</a:t>
            </a:r>
            <a:r>
              <a:rPr lang="da-DK"/>
              <a:t> and </a:t>
            </a:r>
            <a:r>
              <a:rPr lang="da-DK" err="1"/>
              <a:t>ethical</a:t>
            </a:r>
            <a:r>
              <a:rPr lang="da-DK"/>
              <a:t> </a:t>
            </a:r>
            <a:r>
              <a:rPr lang="da-DK" err="1"/>
              <a:t>principles</a:t>
            </a:r>
            <a:r>
              <a:rPr lang="da-DK"/>
              <a:t> for </a:t>
            </a:r>
            <a:r>
              <a:rPr lang="da-DK" err="1"/>
              <a:t>citizen</a:t>
            </a:r>
            <a:r>
              <a:rPr lang="da-DK"/>
              <a:t> science</a:t>
            </a:r>
          </a:p>
        </p:txBody>
      </p:sp>
      <p:pic>
        <p:nvPicPr>
          <p:cNvPr id="5" name="Billede 4" descr="News archive - [Document Announcement] ECSA 10 Principles of Citizen  Science now available in AL/HR/SR languages! &gt;&gt; WBC-RTI.INFO - Western  Balkan Countries Research Technology Innovation">
            <a:extLst>
              <a:ext uri="{FF2B5EF4-FFF2-40B4-BE49-F238E27FC236}">
                <a16:creationId xmlns:a16="http://schemas.microsoft.com/office/drawing/2014/main" id="{A3639605-2141-D3EB-E129-631C62BA6355}"/>
              </a:ext>
            </a:extLst>
          </p:cNvPr>
          <p:cNvPicPr>
            <a:picLocks noChangeAspect="1"/>
          </p:cNvPicPr>
          <p:nvPr/>
        </p:nvPicPr>
        <p:blipFill>
          <a:blip r:embed="rId2"/>
          <a:stretch>
            <a:fillRect/>
          </a:stretch>
        </p:blipFill>
        <p:spPr>
          <a:xfrm>
            <a:off x="8903855" y="1139720"/>
            <a:ext cx="2743199" cy="991772"/>
          </a:xfrm>
          <a:prstGeom prst="rect">
            <a:avLst/>
          </a:prstGeom>
        </p:spPr>
      </p:pic>
    </p:spTree>
    <p:extLst>
      <p:ext uri="{BB962C8B-B14F-4D97-AF65-F5344CB8AC3E}">
        <p14:creationId xmlns:p14="http://schemas.microsoft.com/office/powerpoint/2010/main" val="4093573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70A82C8-5A60-A9ED-ABDB-B2B5661825C3}"/>
              </a:ext>
            </a:extLst>
          </p:cNvPr>
          <p:cNvSpPr>
            <a:spLocks noGrp="1"/>
          </p:cNvSpPr>
          <p:nvPr>
            <p:ph type="body" sz="quarter" idx="12"/>
          </p:nvPr>
        </p:nvSpPr>
        <p:spPr/>
        <p:txBody>
          <a:bodyPr lIns="91440" tIns="45720" rIns="91440" bIns="45720" anchor="t"/>
          <a:lstStyle/>
          <a:p>
            <a:r>
              <a:rPr lang="da-DK" sz="2400" b="1" dirty="0" err="1">
                <a:solidFill>
                  <a:srgbClr val="1F3643"/>
                </a:solidFill>
                <a:ea typeface="+mn-lt"/>
                <a:cs typeface="+mn-lt"/>
              </a:rPr>
              <a:t>Encompassing</a:t>
            </a:r>
            <a:r>
              <a:rPr lang="da-DK" sz="2400" b="1" dirty="0">
                <a:solidFill>
                  <a:srgbClr val="1F3643"/>
                </a:solidFill>
                <a:ea typeface="+mn-lt"/>
                <a:cs typeface="+mn-lt"/>
              </a:rPr>
              <a:t> </a:t>
            </a:r>
            <a:r>
              <a:rPr lang="da-DK" sz="2400" b="1" dirty="0" err="1">
                <a:solidFill>
                  <a:srgbClr val="1F3643"/>
                </a:solidFill>
                <a:ea typeface="+mn-lt"/>
                <a:cs typeface="+mn-lt"/>
              </a:rPr>
              <a:t>adherence</a:t>
            </a:r>
            <a:r>
              <a:rPr lang="da-DK" sz="2400" b="1" dirty="0">
                <a:solidFill>
                  <a:srgbClr val="1F3643"/>
                </a:solidFill>
                <a:ea typeface="+mn-lt"/>
                <a:cs typeface="+mn-lt"/>
              </a:rPr>
              <a:t> to </a:t>
            </a:r>
            <a:r>
              <a:rPr lang="da-DK" sz="2400" b="1" dirty="0" err="1">
                <a:solidFill>
                  <a:srgbClr val="1F3643"/>
                </a:solidFill>
                <a:ea typeface="+mn-lt"/>
                <a:cs typeface="+mn-lt"/>
              </a:rPr>
              <a:t>ethical</a:t>
            </a:r>
            <a:r>
              <a:rPr lang="da-DK" sz="2400" b="1" dirty="0">
                <a:solidFill>
                  <a:srgbClr val="1F3643"/>
                </a:solidFill>
                <a:ea typeface="+mn-lt"/>
                <a:cs typeface="+mn-lt"/>
              </a:rPr>
              <a:t> standards and </a:t>
            </a:r>
            <a:r>
              <a:rPr lang="da-DK" sz="2400" b="1" dirty="0" err="1">
                <a:solidFill>
                  <a:srgbClr val="1F3643"/>
                </a:solidFill>
                <a:ea typeface="+mn-lt"/>
                <a:cs typeface="+mn-lt"/>
              </a:rPr>
              <a:t>compliance</a:t>
            </a:r>
            <a:r>
              <a:rPr lang="da-DK" sz="2400" b="1" dirty="0">
                <a:solidFill>
                  <a:srgbClr val="1F3643"/>
                </a:solidFill>
                <a:ea typeface="+mn-lt"/>
                <a:cs typeface="+mn-lt"/>
              </a:rPr>
              <a:t> with </a:t>
            </a:r>
            <a:r>
              <a:rPr lang="da-DK" sz="2400" b="1" dirty="0" err="1">
                <a:solidFill>
                  <a:srgbClr val="1F3643"/>
                </a:solidFill>
                <a:ea typeface="+mn-lt"/>
                <a:cs typeface="+mn-lt"/>
              </a:rPr>
              <a:t>laws</a:t>
            </a:r>
            <a:r>
              <a:rPr lang="da-DK" sz="2400" b="1" dirty="0">
                <a:solidFill>
                  <a:srgbClr val="1F3643"/>
                </a:solidFill>
                <a:ea typeface="+mn-lt"/>
                <a:cs typeface="+mn-lt"/>
              </a:rPr>
              <a:t>, </a:t>
            </a:r>
            <a:r>
              <a:rPr lang="da-DK" sz="2400" b="1" dirty="0" err="1">
                <a:solidFill>
                  <a:srgbClr val="1F3643"/>
                </a:solidFill>
                <a:ea typeface="+mn-lt"/>
                <a:cs typeface="+mn-lt"/>
              </a:rPr>
              <a:t>fostering</a:t>
            </a:r>
            <a:r>
              <a:rPr lang="da-DK" sz="2400" b="1" dirty="0">
                <a:solidFill>
                  <a:srgbClr val="1F3643"/>
                </a:solidFill>
                <a:ea typeface="+mn-lt"/>
                <a:cs typeface="+mn-lt"/>
              </a:rPr>
              <a:t> </a:t>
            </a:r>
            <a:r>
              <a:rPr lang="da-DK" sz="2400" b="1" dirty="0" err="1">
                <a:solidFill>
                  <a:srgbClr val="1F3643"/>
                </a:solidFill>
                <a:ea typeface="+mn-lt"/>
                <a:cs typeface="+mn-lt"/>
              </a:rPr>
              <a:t>accountability</a:t>
            </a:r>
            <a:r>
              <a:rPr lang="da-DK" sz="2400" b="1" dirty="0">
                <a:solidFill>
                  <a:srgbClr val="1F3643"/>
                </a:solidFill>
                <a:ea typeface="+mn-lt"/>
                <a:cs typeface="+mn-lt"/>
              </a:rPr>
              <a:t>, </a:t>
            </a:r>
            <a:r>
              <a:rPr lang="da-DK" sz="2400" b="1" dirty="0" err="1">
                <a:solidFill>
                  <a:srgbClr val="1F3643"/>
                </a:solidFill>
                <a:ea typeface="+mn-lt"/>
                <a:cs typeface="+mn-lt"/>
              </a:rPr>
              <a:t>transparency</a:t>
            </a:r>
            <a:r>
              <a:rPr lang="da-DK" sz="2400" b="1" dirty="0">
                <a:solidFill>
                  <a:srgbClr val="1F3643"/>
                </a:solidFill>
                <a:ea typeface="+mn-lt"/>
                <a:cs typeface="+mn-lt"/>
              </a:rPr>
              <a:t>, and </a:t>
            </a:r>
            <a:r>
              <a:rPr lang="da-DK" sz="2400" b="1" dirty="0" err="1">
                <a:solidFill>
                  <a:srgbClr val="1F3643"/>
                </a:solidFill>
                <a:ea typeface="+mn-lt"/>
                <a:cs typeface="+mn-lt"/>
              </a:rPr>
              <a:t>risk</a:t>
            </a:r>
            <a:r>
              <a:rPr lang="da-DK" sz="2400" b="1" dirty="0">
                <a:solidFill>
                  <a:srgbClr val="1F3643"/>
                </a:solidFill>
                <a:ea typeface="+mn-lt"/>
                <a:cs typeface="+mn-lt"/>
              </a:rPr>
              <a:t> management </a:t>
            </a:r>
            <a:r>
              <a:rPr lang="da-DK" sz="2400" b="1" dirty="0" err="1">
                <a:solidFill>
                  <a:srgbClr val="1F3643"/>
                </a:solidFill>
                <a:ea typeface="+mn-lt"/>
                <a:cs typeface="+mn-lt"/>
              </a:rPr>
              <a:t>within</a:t>
            </a:r>
            <a:r>
              <a:rPr lang="da-DK" sz="2400" b="1" dirty="0">
                <a:solidFill>
                  <a:srgbClr val="1F3643"/>
                </a:solidFill>
                <a:ea typeface="+mn-lt"/>
                <a:cs typeface="+mn-lt"/>
              </a:rPr>
              <a:t> organisations or </a:t>
            </a:r>
            <a:r>
              <a:rPr lang="da-DK" sz="2400" b="1" dirty="0" err="1">
                <a:solidFill>
                  <a:srgbClr val="1F3643"/>
                </a:solidFill>
                <a:ea typeface="+mn-lt"/>
                <a:cs typeface="+mn-lt"/>
              </a:rPr>
              <a:t>projects</a:t>
            </a:r>
            <a:r>
              <a:rPr lang="da-DK" sz="2400" b="1" dirty="0">
                <a:solidFill>
                  <a:srgbClr val="1F3643"/>
                </a:solidFill>
                <a:ea typeface="+mn-lt"/>
                <a:cs typeface="+mn-lt"/>
              </a:rPr>
              <a:t> to </a:t>
            </a:r>
            <a:r>
              <a:rPr lang="da-DK" sz="2400" b="1" dirty="0" err="1">
                <a:solidFill>
                  <a:srgbClr val="1F3643"/>
                </a:solidFill>
                <a:ea typeface="+mn-lt"/>
                <a:cs typeface="+mn-lt"/>
              </a:rPr>
              <a:t>ensure</a:t>
            </a:r>
            <a:r>
              <a:rPr lang="da-DK" sz="2400" b="1" dirty="0">
                <a:solidFill>
                  <a:srgbClr val="1F3643"/>
                </a:solidFill>
                <a:ea typeface="+mn-lt"/>
                <a:cs typeface="+mn-lt"/>
              </a:rPr>
              <a:t> </a:t>
            </a:r>
            <a:r>
              <a:rPr lang="da-DK" sz="2400" b="1" dirty="0" err="1">
                <a:solidFill>
                  <a:srgbClr val="1F3643"/>
                </a:solidFill>
                <a:ea typeface="+mn-lt"/>
                <a:cs typeface="+mn-lt"/>
              </a:rPr>
              <a:t>responsible</a:t>
            </a:r>
            <a:r>
              <a:rPr lang="da-DK" sz="2400" b="1" dirty="0">
                <a:solidFill>
                  <a:srgbClr val="1F3643"/>
                </a:solidFill>
                <a:ea typeface="+mn-lt"/>
                <a:cs typeface="+mn-lt"/>
              </a:rPr>
              <a:t> </a:t>
            </a:r>
            <a:r>
              <a:rPr lang="da-DK" sz="2400" b="1" dirty="0" err="1">
                <a:solidFill>
                  <a:srgbClr val="1F3643"/>
                </a:solidFill>
                <a:ea typeface="+mn-lt"/>
                <a:cs typeface="+mn-lt"/>
              </a:rPr>
              <a:t>behavior</a:t>
            </a:r>
            <a:r>
              <a:rPr lang="da-DK" sz="2400" b="1" dirty="0">
                <a:solidFill>
                  <a:srgbClr val="1F3643"/>
                </a:solidFill>
                <a:ea typeface="+mn-lt"/>
                <a:cs typeface="+mn-lt"/>
              </a:rPr>
              <a:t> and </a:t>
            </a:r>
            <a:r>
              <a:rPr lang="da-DK" sz="2400" b="1" dirty="0" err="1">
                <a:solidFill>
                  <a:srgbClr val="1F3643"/>
                </a:solidFill>
                <a:ea typeface="+mn-lt"/>
                <a:cs typeface="+mn-lt"/>
              </a:rPr>
              <a:t>mitigate</a:t>
            </a:r>
            <a:r>
              <a:rPr lang="da-DK" sz="2400" b="1" dirty="0">
                <a:solidFill>
                  <a:srgbClr val="1F3643"/>
                </a:solidFill>
                <a:ea typeface="+mn-lt"/>
                <a:cs typeface="+mn-lt"/>
              </a:rPr>
              <a:t> legal </a:t>
            </a:r>
            <a:r>
              <a:rPr lang="da-DK" sz="2400" b="1" dirty="0" err="1">
                <a:solidFill>
                  <a:srgbClr val="1F3643"/>
                </a:solidFill>
                <a:ea typeface="+mn-lt"/>
                <a:cs typeface="+mn-lt"/>
              </a:rPr>
              <a:t>risks</a:t>
            </a:r>
            <a:endParaRPr lang="da-DK" sz="2400" b="1" dirty="0">
              <a:solidFill>
                <a:srgbClr val="1F3643"/>
              </a:solidFill>
              <a:ea typeface="+mn-lt"/>
              <a:cs typeface="+mn-lt"/>
            </a:endParaRPr>
          </a:p>
          <a:p>
            <a:pPr marL="342900" indent="-342900">
              <a:buChar char="•"/>
            </a:pPr>
            <a:r>
              <a:rPr lang="da-DK" sz="2400" b="1" dirty="0" err="1"/>
              <a:t>Ethical</a:t>
            </a:r>
            <a:r>
              <a:rPr lang="da-DK" sz="2400" b="1" dirty="0"/>
              <a:t> and legal standards: </a:t>
            </a:r>
            <a:r>
              <a:rPr lang="da-DK" sz="2400" dirty="0" err="1"/>
              <a:t>Integrating</a:t>
            </a:r>
            <a:r>
              <a:rPr lang="da-DK" sz="2400" dirty="0"/>
              <a:t> </a:t>
            </a:r>
            <a:r>
              <a:rPr lang="da-DK" sz="2400" dirty="0" err="1"/>
              <a:t>ethical</a:t>
            </a:r>
            <a:r>
              <a:rPr lang="da-DK" sz="2400" dirty="0"/>
              <a:t> </a:t>
            </a:r>
            <a:r>
              <a:rPr lang="da-DK" sz="2400" dirty="0" err="1"/>
              <a:t>conduct</a:t>
            </a:r>
            <a:r>
              <a:rPr lang="da-DK" sz="2400" dirty="0"/>
              <a:t> and legal </a:t>
            </a:r>
            <a:r>
              <a:rPr lang="da-DK" sz="2400" dirty="0" err="1"/>
              <a:t>compliance</a:t>
            </a:r>
            <a:r>
              <a:rPr lang="da-DK" sz="2400" dirty="0"/>
              <a:t> </a:t>
            </a:r>
            <a:r>
              <a:rPr lang="da-DK" sz="2400" dirty="0" err="1"/>
              <a:t>into</a:t>
            </a:r>
            <a:r>
              <a:rPr lang="da-DK" sz="2400" dirty="0"/>
              <a:t> the </a:t>
            </a:r>
            <a:r>
              <a:rPr lang="da-DK" sz="2400" dirty="0" err="1"/>
              <a:t>project</a:t>
            </a:r>
            <a:endParaRPr lang="da-DK" sz="2400" dirty="0"/>
          </a:p>
          <a:p>
            <a:pPr marL="342900" indent="-342900">
              <a:buChar char="•"/>
            </a:pPr>
            <a:r>
              <a:rPr lang="da-DK" sz="2400" b="1" dirty="0" err="1"/>
              <a:t>Accountability</a:t>
            </a:r>
            <a:r>
              <a:rPr lang="da-DK" sz="2400" b="1" dirty="0"/>
              <a:t> and </a:t>
            </a:r>
            <a:r>
              <a:rPr lang="da-DK" sz="2400" b="1" dirty="0" err="1"/>
              <a:t>compliance</a:t>
            </a:r>
            <a:r>
              <a:rPr lang="da-DK" sz="2400" b="1" dirty="0"/>
              <a:t>: </a:t>
            </a:r>
            <a:r>
              <a:rPr lang="da-DK" sz="2400" dirty="0" err="1"/>
              <a:t>Mitigating</a:t>
            </a:r>
            <a:r>
              <a:rPr lang="da-DK" sz="2400" dirty="0"/>
              <a:t> legal </a:t>
            </a:r>
            <a:r>
              <a:rPr lang="da-DK" sz="2400" dirty="0" err="1"/>
              <a:t>risks</a:t>
            </a:r>
            <a:r>
              <a:rPr lang="da-DK" sz="2400" dirty="0"/>
              <a:t> and </a:t>
            </a:r>
            <a:r>
              <a:rPr lang="da-DK" sz="2400" dirty="0" err="1"/>
              <a:t>vulnerabilities</a:t>
            </a:r>
            <a:r>
              <a:rPr lang="da-DK" sz="2400" dirty="0"/>
              <a:t> </a:t>
            </a:r>
            <a:r>
              <a:rPr lang="da-DK" sz="2400" dirty="0" err="1"/>
              <a:t>through</a:t>
            </a:r>
            <a:r>
              <a:rPr lang="da-DK" sz="2400" dirty="0"/>
              <a:t> </a:t>
            </a:r>
            <a:r>
              <a:rPr lang="da-DK" sz="2400" dirty="0" err="1"/>
              <a:t>compliance</a:t>
            </a:r>
            <a:r>
              <a:rPr lang="da-DK" sz="2400" dirty="0"/>
              <a:t> and </a:t>
            </a:r>
            <a:r>
              <a:rPr lang="da-DK" sz="2400" dirty="0" err="1"/>
              <a:t>reporting</a:t>
            </a:r>
            <a:r>
              <a:rPr lang="da-DK" sz="2400" dirty="0"/>
              <a:t> measures</a:t>
            </a:r>
          </a:p>
          <a:p>
            <a:pPr marL="342900" indent="-342900">
              <a:buChar char="•"/>
            </a:pPr>
            <a:r>
              <a:rPr lang="da-DK" sz="2400" b="1" dirty="0" err="1"/>
              <a:t>Transparency</a:t>
            </a:r>
            <a:r>
              <a:rPr lang="da-DK" sz="2400" b="1" dirty="0"/>
              <a:t> and </a:t>
            </a:r>
            <a:r>
              <a:rPr lang="da-DK" sz="2400" b="1" dirty="0" err="1"/>
              <a:t>risk</a:t>
            </a:r>
            <a:r>
              <a:rPr lang="da-DK" sz="2400" b="1" dirty="0"/>
              <a:t> management:</a:t>
            </a:r>
            <a:r>
              <a:rPr lang="da-DK" sz="2400" dirty="0"/>
              <a:t> </a:t>
            </a:r>
            <a:r>
              <a:rPr lang="da-DK" sz="2400" dirty="0" err="1"/>
              <a:t>Conducting</a:t>
            </a:r>
            <a:r>
              <a:rPr lang="da-DK" sz="2400" dirty="0"/>
              <a:t> </a:t>
            </a:r>
            <a:r>
              <a:rPr lang="da-DK" sz="2400" dirty="0" err="1"/>
              <a:t>risk</a:t>
            </a:r>
            <a:r>
              <a:rPr lang="da-DK" sz="2400" dirty="0"/>
              <a:t> </a:t>
            </a:r>
            <a:r>
              <a:rPr lang="da-DK" sz="2400" dirty="0" err="1"/>
              <a:t>assessments</a:t>
            </a:r>
            <a:r>
              <a:rPr lang="da-DK" sz="2400" dirty="0"/>
              <a:t> and </a:t>
            </a:r>
            <a:r>
              <a:rPr lang="da-DK" sz="2400" dirty="0" err="1"/>
              <a:t>protecting</a:t>
            </a:r>
            <a:r>
              <a:rPr lang="da-DK" sz="2400" dirty="0"/>
              <a:t> sensitive information and data </a:t>
            </a:r>
            <a:r>
              <a:rPr lang="da-DK" sz="2400" dirty="0" err="1"/>
              <a:t>privacy</a:t>
            </a:r>
            <a:endParaRPr lang="da-DK" sz="2400" dirty="0"/>
          </a:p>
        </p:txBody>
      </p:sp>
      <p:sp>
        <p:nvSpPr>
          <p:cNvPr id="3" name="Pladsholder til tekst 2">
            <a:extLst>
              <a:ext uri="{FF2B5EF4-FFF2-40B4-BE49-F238E27FC236}">
                <a16:creationId xmlns:a16="http://schemas.microsoft.com/office/drawing/2014/main" id="{E18222CC-97AC-C47A-8270-DD9C9E58581E}"/>
              </a:ext>
            </a:extLst>
          </p:cNvPr>
          <p:cNvSpPr>
            <a:spLocks noGrp="1"/>
          </p:cNvSpPr>
          <p:nvPr>
            <p:ph type="body" sz="quarter" idx="11"/>
          </p:nvPr>
        </p:nvSpPr>
        <p:spPr/>
        <p:txBody>
          <a:bodyPr lIns="91440" tIns="45720" rIns="91440" bIns="45720" anchor="t"/>
          <a:lstStyle/>
          <a:p>
            <a:r>
              <a:rPr lang="da-DK"/>
              <a:t>Rational approach to </a:t>
            </a:r>
            <a:r>
              <a:rPr lang="da-DK" err="1"/>
              <a:t>ethical</a:t>
            </a:r>
            <a:r>
              <a:rPr lang="da-DK"/>
              <a:t> </a:t>
            </a:r>
            <a:r>
              <a:rPr lang="da-DK" err="1"/>
              <a:t>conduct</a:t>
            </a:r>
            <a:r>
              <a:rPr lang="da-DK"/>
              <a:t> and legal compliance</a:t>
            </a:r>
          </a:p>
        </p:txBody>
      </p:sp>
      <p:sp>
        <p:nvSpPr>
          <p:cNvPr id="4" name="Pladsholder til tekst 3">
            <a:extLst>
              <a:ext uri="{FF2B5EF4-FFF2-40B4-BE49-F238E27FC236}">
                <a16:creationId xmlns:a16="http://schemas.microsoft.com/office/drawing/2014/main" id="{EA759217-90E3-47B0-D4F6-F59EEC7D50E8}"/>
              </a:ext>
            </a:extLst>
          </p:cNvPr>
          <p:cNvSpPr>
            <a:spLocks noGrp="1"/>
          </p:cNvSpPr>
          <p:nvPr>
            <p:ph type="body" sz="quarter" idx="10"/>
          </p:nvPr>
        </p:nvSpPr>
        <p:spPr/>
        <p:txBody>
          <a:bodyPr lIns="91440" tIns="45720" rIns="91440" bIns="45720" anchor="t"/>
          <a:lstStyle/>
          <a:p>
            <a:r>
              <a:rPr lang="da-DK" err="1">
                <a:ea typeface="+mj-lt"/>
                <a:cs typeface="+mj-lt"/>
              </a:rPr>
              <a:t>Ethical</a:t>
            </a:r>
            <a:r>
              <a:rPr lang="da-DK">
                <a:ea typeface="+mj-lt"/>
                <a:cs typeface="+mj-lt"/>
              </a:rPr>
              <a:t> and legal </a:t>
            </a:r>
            <a:r>
              <a:rPr lang="da-DK" err="1">
                <a:ea typeface="+mj-lt"/>
                <a:cs typeface="+mj-lt"/>
              </a:rPr>
              <a:t>governance</a:t>
            </a:r>
            <a:endParaRPr lang="da-DK" err="1"/>
          </a:p>
        </p:txBody>
      </p:sp>
    </p:spTree>
    <p:extLst>
      <p:ext uri="{BB962C8B-B14F-4D97-AF65-F5344CB8AC3E}">
        <p14:creationId xmlns:p14="http://schemas.microsoft.com/office/powerpoint/2010/main" val="3175649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A6FCA3E-2EB8-1646-CA28-AA259AB14E2E}"/>
              </a:ext>
            </a:extLst>
          </p:cNvPr>
          <p:cNvSpPr>
            <a:spLocks noGrp="1"/>
          </p:cNvSpPr>
          <p:nvPr>
            <p:ph type="body" sz="quarter" idx="12"/>
          </p:nvPr>
        </p:nvSpPr>
        <p:spPr/>
        <p:txBody>
          <a:bodyPr lIns="91440" tIns="45720" rIns="91440" bIns="45720" anchor="t"/>
          <a:lstStyle/>
          <a:p>
            <a:r>
              <a:rPr lang="da-DK" sz="2400" b="1" err="1"/>
              <a:t>Institutional</a:t>
            </a:r>
            <a:r>
              <a:rPr lang="da-DK" sz="2400" b="1"/>
              <a:t> frameworks</a:t>
            </a:r>
          </a:p>
          <a:p>
            <a:pPr marL="342900" indent="-342900">
              <a:buChar char="•"/>
            </a:pPr>
            <a:r>
              <a:rPr lang="da-DK" sz="2400"/>
              <a:t>Research </a:t>
            </a:r>
            <a:r>
              <a:rPr lang="da-DK" sz="2400" err="1"/>
              <a:t>integrity</a:t>
            </a:r>
            <a:r>
              <a:rPr lang="da-DK" sz="2400"/>
              <a:t> and </a:t>
            </a:r>
            <a:r>
              <a:rPr lang="da-DK" sz="2400" err="1"/>
              <a:t>responsible</a:t>
            </a:r>
            <a:r>
              <a:rPr lang="da-DK" sz="2400"/>
              <a:t> </a:t>
            </a:r>
            <a:r>
              <a:rPr lang="da-DK" sz="2400" err="1"/>
              <a:t>conduct</a:t>
            </a:r>
            <a:r>
              <a:rPr lang="da-DK" sz="2400"/>
              <a:t> of research</a:t>
            </a:r>
          </a:p>
          <a:p>
            <a:pPr marL="342900" indent="-342900">
              <a:buChar char="•"/>
            </a:pPr>
            <a:r>
              <a:rPr lang="da-DK" sz="2400" err="1"/>
              <a:t>Ethics</a:t>
            </a:r>
            <a:r>
              <a:rPr lang="da-DK" sz="2400"/>
              <a:t> </a:t>
            </a:r>
            <a:r>
              <a:rPr lang="da-DK" sz="2400" err="1"/>
              <a:t>training</a:t>
            </a:r>
            <a:r>
              <a:rPr lang="da-DK" sz="2400"/>
              <a:t> and </a:t>
            </a:r>
            <a:r>
              <a:rPr lang="da-DK" sz="2400" err="1"/>
              <a:t>institutional</a:t>
            </a:r>
            <a:r>
              <a:rPr lang="da-DK" sz="2400"/>
              <a:t> </a:t>
            </a:r>
            <a:r>
              <a:rPr lang="da-DK" sz="2400" err="1"/>
              <a:t>review</a:t>
            </a:r>
            <a:r>
              <a:rPr lang="da-DK" sz="2400"/>
              <a:t> </a:t>
            </a:r>
            <a:r>
              <a:rPr lang="da-DK" sz="2400" err="1"/>
              <a:t>boards</a:t>
            </a:r>
            <a:endParaRPr lang="da-DK" sz="2400"/>
          </a:p>
          <a:p>
            <a:pPr marL="342900" indent="-342900">
              <a:buChar char="•"/>
            </a:pPr>
            <a:r>
              <a:rPr lang="da-DK" sz="2400"/>
              <a:t>Whistleblower </a:t>
            </a:r>
            <a:r>
              <a:rPr lang="da-DK" sz="2400" err="1"/>
              <a:t>policies</a:t>
            </a:r>
            <a:endParaRPr lang="da-DK" sz="2400"/>
          </a:p>
          <a:p>
            <a:r>
              <a:rPr lang="da-DK" sz="2400" b="1"/>
              <a:t>Open science and </a:t>
            </a:r>
            <a:r>
              <a:rPr lang="da-DK" sz="2400" b="1" err="1"/>
              <a:t>Responsible</a:t>
            </a:r>
            <a:r>
              <a:rPr lang="da-DK" sz="2400" b="1"/>
              <a:t> research and innovation (RRI)</a:t>
            </a:r>
          </a:p>
          <a:p>
            <a:pPr marL="342900" indent="-342900">
              <a:buChar char="•"/>
            </a:pPr>
            <a:r>
              <a:rPr lang="da-DK" sz="2400" err="1"/>
              <a:t>Transparency</a:t>
            </a:r>
            <a:r>
              <a:rPr lang="da-DK" sz="2400"/>
              <a:t> and </a:t>
            </a:r>
            <a:r>
              <a:rPr lang="da-DK" sz="2400" err="1"/>
              <a:t>openness</a:t>
            </a:r>
            <a:r>
              <a:rPr lang="da-DK" sz="2400"/>
              <a:t> in all </a:t>
            </a:r>
            <a:r>
              <a:rPr lang="da-DK" sz="2400" err="1"/>
              <a:t>phases</a:t>
            </a:r>
            <a:r>
              <a:rPr lang="da-DK" sz="2400"/>
              <a:t> of research</a:t>
            </a:r>
          </a:p>
          <a:p>
            <a:pPr marL="342900" indent="-342900">
              <a:buChar char="•"/>
            </a:pPr>
            <a:r>
              <a:rPr lang="da-DK" sz="2400"/>
              <a:t>Stakeholder engagement and </a:t>
            </a:r>
            <a:r>
              <a:rPr lang="da-DK" sz="2400" err="1"/>
              <a:t>adherence</a:t>
            </a:r>
            <a:r>
              <a:rPr lang="da-DK" sz="2400"/>
              <a:t> to JEDI </a:t>
            </a:r>
            <a:r>
              <a:rPr lang="da-DK" sz="2400" err="1"/>
              <a:t>principles</a:t>
            </a:r>
            <a:endParaRPr lang="da-DK" sz="2400"/>
          </a:p>
          <a:p>
            <a:pPr marL="342900" indent="-342900">
              <a:buChar char="•"/>
            </a:pPr>
            <a:r>
              <a:rPr lang="da-DK" sz="2400"/>
              <a:t>Anticipation, </a:t>
            </a:r>
            <a:r>
              <a:rPr lang="da-DK" sz="2400" err="1"/>
              <a:t>reflection</a:t>
            </a:r>
            <a:r>
              <a:rPr lang="da-DK" sz="2400"/>
              <a:t>, </a:t>
            </a:r>
            <a:r>
              <a:rPr lang="da-DK" sz="2400" err="1"/>
              <a:t>inclusion</a:t>
            </a:r>
            <a:r>
              <a:rPr lang="da-DK" sz="2400"/>
              <a:t>, and </a:t>
            </a:r>
            <a:r>
              <a:rPr lang="da-DK" sz="2400" err="1"/>
              <a:t>responsiveness</a:t>
            </a:r>
            <a:endParaRPr lang="da-DK" sz="2400"/>
          </a:p>
        </p:txBody>
      </p:sp>
      <p:sp>
        <p:nvSpPr>
          <p:cNvPr id="3" name="Pladsholder til tekst 2">
            <a:extLst>
              <a:ext uri="{FF2B5EF4-FFF2-40B4-BE49-F238E27FC236}">
                <a16:creationId xmlns:a16="http://schemas.microsoft.com/office/drawing/2014/main" id="{6AA0BE2E-6BB4-9430-9166-119E706DA8A1}"/>
              </a:ext>
            </a:extLst>
          </p:cNvPr>
          <p:cNvSpPr>
            <a:spLocks noGrp="1"/>
          </p:cNvSpPr>
          <p:nvPr>
            <p:ph type="body" sz="quarter" idx="11"/>
          </p:nvPr>
        </p:nvSpPr>
        <p:spPr/>
        <p:txBody>
          <a:bodyPr lIns="91440" tIns="45720" rIns="91440" bIns="45720" anchor="t"/>
          <a:lstStyle/>
          <a:p>
            <a:r>
              <a:rPr lang="da-DK" dirty="0"/>
              <a:t>Elements of an </a:t>
            </a:r>
            <a:r>
              <a:rPr lang="da-DK" dirty="0" err="1"/>
              <a:t>ethical</a:t>
            </a:r>
            <a:r>
              <a:rPr lang="da-DK" dirty="0"/>
              <a:t> </a:t>
            </a:r>
            <a:r>
              <a:rPr lang="da-DK" dirty="0" err="1"/>
              <a:t>infrastructure</a:t>
            </a:r>
            <a:r>
              <a:rPr lang="da-DK" dirty="0"/>
              <a:t> for </a:t>
            </a:r>
            <a:r>
              <a:rPr lang="da-DK" dirty="0" err="1"/>
              <a:t>citizen</a:t>
            </a:r>
            <a:r>
              <a:rPr lang="da-DK" dirty="0"/>
              <a:t> science</a:t>
            </a:r>
          </a:p>
        </p:txBody>
      </p:sp>
      <p:sp>
        <p:nvSpPr>
          <p:cNvPr id="4" name="Pladsholder til tekst 3">
            <a:extLst>
              <a:ext uri="{FF2B5EF4-FFF2-40B4-BE49-F238E27FC236}">
                <a16:creationId xmlns:a16="http://schemas.microsoft.com/office/drawing/2014/main" id="{ADA71322-4F43-163C-762D-61F7D93EA2BF}"/>
              </a:ext>
            </a:extLst>
          </p:cNvPr>
          <p:cNvSpPr>
            <a:spLocks noGrp="1"/>
          </p:cNvSpPr>
          <p:nvPr>
            <p:ph type="body" sz="quarter" idx="10"/>
          </p:nvPr>
        </p:nvSpPr>
        <p:spPr/>
        <p:txBody>
          <a:bodyPr lIns="91440" tIns="45720" rIns="91440" bIns="45720" anchor="t"/>
          <a:lstStyle/>
          <a:p>
            <a:r>
              <a:rPr lang="da-DK" dirty="0" err="1"/>
              <a:t>Integrating</a:t>
            </a:r>
            <a:r>
              <a:rPr lang="da-DK" dirty="0"/>
              <a:t> </a:t>
            </a:r>
            <a:r>
              <a:rPr lang="da-DK" dirty="0" err="1"/>
              <a:t>ethical</a:t>
            </a:r>
            <a:r>
              <a:rPr lang="da-DK" dirty="0"/>
              <a:t> </a:t>
            </a:r>
            <a:r>
              <a:rPr lang="da-DK" dirty="0" err="1"/>
              <a:t>considerations</a:t>
            </a:r>
            <a:r>
              <a:rPr lang="da-DK" dirty="0"/>
              <a:t> </a:t>
            </a:r>
            <a:r>
              <a:rPr lang="da-DK" dirty="0" err="1"/>
              <a:t>into</a:t>
            </a:r>
            <a:r>
              <a:rPr lang="da-DK" dirty="0"/>
              <a:t> all </a:t>
            </a:r>
            <a:r>
              <a:rPr lang="da-DK" dirty="0" err="1"/>
              <a:t>aspects</a:t>
            </a:r>
            <a:r>
              <a:rPr lang="da-DK" dirty="0"/>
              <a:t> of </a:t>
            </a:r>
            <a:r>
              <a:rPr lang="da-DK" dirty="0" err="1"/>
              <a:t>citizen</a:t>
            </a:r>
            <a:r>
              <a:rPr lang="da-DK" dirty="0"/>
              <a:t> science </a:t>
            </a:r>
            <a:r>
              <a:rPr lang="da-DK" dirty="0" err="1"/>
              <a:t>projects</a:t>
            </a:r>
            <a:endParaRPr lang="da-DK" dirty="0"/>
          </a:p>
        </p:txBody>
      </p:sp>
    </p:spTree>
    <p:extLst>
      <p:ext uri="{BB962C8B-B14F-4D97-AF65-F5344CB8AC3E}">
        <p14:creationId xmlns:p14="http://schemas.microsoft.com/office/powerpoint/2010/main" val="2946518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09662" y="5363897"/>
            <a:ext cx="5600778" cy="398012"/>
          </a:xfrm>
        </p:spPr>
        <p:txBody>
          <a:bodyPr lIns="91440" tIns="45720" rIns="91440" bIns="45720" anchor="t"/>
          <a:lstStyle/>
          <a:p>
            <a:r>
              <a:rPr lang="da-DK" dirty="0">
                <a:ea typeface="+mn-lt"/>
                <a:cs typeface="+mn-lt"/>
              </a:rPr>
              <a:t>Training </a:t>
            </a:r>
            <a:r>
              <a:rPr lang="da-DK" dirty="0" err="1">
                <a:ea typeface="+mn-lt"/>
                <a:cs typeface="+mn-lt"/>
              </a:rPr>
              <a:t>Module</a:t>
            </a:r>
            <a:r>
              <a:rPr lang="da-DK" dirty="0">
                <a:ea typeface="+mn-lt"/>
                <a:cs typeface="+mn-lt"/>
              </a:rPr>
              <a:t> 3.2.2</a:t>
            </a:r>
            <a:endParaRPr lang="da-DK" dirty="0"/>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2" y="2180706"/>
            <a:ext cx="5120315" cy="577850"/>
          </a:xfrm>
        </p:spPr>
        <p:txBody>
          <a:bodyPr/>
          <a:lstStyle/>
          <a:p>
            <a:r>
              <a:rPr lang="en-US" dirty="0"/>
              <a:t>Building institutional contact points for effective citizen science support</a:t>
            </a:r>
            <a:endParaRPr lang="da-DK" dirty="0"/>
          </a:p>
        </p:txBody>
      </p:sp>
    </p:spTree>
    <p:extLst>
      <p:ext uri="{BB962C8B-B14F-4D97-AF65-F5344CB8AC3E}">
        <p14:creationId xmlns:p14="http://schemas.microsoft.com/office/powerpoint/2010/main" val="3986142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028A0539-0132-EE93-A891-85E043A59099}"/>
              </a:ext>
            </a:extLst>
          </p:cNvPr>
          <p:cNvSpPr>
            <a:spLocks noGrp="1"/>
          </p:cNvSpPr>
          <p:nvPr>
            <p:ph type="body" sz="quarter" idx="12"/>
          </p:nvPr>
        </p:nvSpPr>
        <p:spPr/>
        <p:txBody>
          <a:bodyPr lIns="91440" tIns="45720" rIns="91440" bIns="45720" anchor="t"/>
          <a:lstStyle/>
          <a:p>
            <a:r>
              <a:rPr lang="da-DK" sz="2400" b="1" err="1">
                <a:solidFill>
                  <a:srgbClr val="1F3643"/>
                </a:solidFill>
                <a:ea typeface="+mn-lt"/>
                <a:cs typeface="+mn-lt"/>
              </a:rPr>
              <a:t>Promoting</a:t>
            </a:r>
            <a:r>
              <a:rPr lang="da-DK" sz="2400" b="1">
                <a:solidFill>
                  <a:srgbClr val="1F3643"/>
                </a:solidFill>
                <a:ea typeface="+mn-lt"/>
                <a:cs typeface="+mn-lt"/>
              </a:rPr>
              <a:t> </a:t>
            </a:r>
            <a:r>
              <a:rPr lang="da-DK" sz="2400" b="1" err="1">
                <a:solidFill>
                  <a:srgbClr val="1F3643"/>
                </a:solidFill>
                <a:ea typeface="+mn-lt"/>
                <a:cs typeface="+mn-lt"/>
              </a:rPr>
              <a:t>resources</a:t>
            </a:r>
            <a:r>
              <a:rPr lang="da-DK" sz="2400" b="1">
                <a:solidFill>
                  <a:srgbClr val="1F3643"/>
                </a:solidFill>
                <a:ea typeface="+mn-lt"/>
                <a:cs typeface="+mn-lt"/>
              </a:rPr>
              <a:t> and support </a:t>
            </a:r>
            <a:r>
              <a:rPr lang="da-DK" sz="2400" b="1" err="1">
                <a:solidFill>
                  <a:srgbClr val="1F3643"/>
                </a:solidFill>
                <a:ea typeface="+mn-lt"/>
                <a:cs typeface="+mn-lt"/>
              </a:rPr>
              <a:t>infrastructure</a:t>
            </a:r>
            <a:r>
              <a:rPr lang="da-DK" sz="2400" b="1">
                <a:solidFill>
                  <a:srgbClr val="1F3643"/>
                </a:solidFill>
                <a:ea typeface="+mn-lt"/>
                <a:cs typeface="+mn-lt"/>
              </a:rPr>
              <a:t> for </a:t>
            </a:r>
            <a:r>
              <a:rPr lang="da-DK" sz="2400" b="1" err="1">
                <a:solidFill>
                  <a:srgbClr val="1F3643"/>
                </a:solidFill>
                <a:ea typeface="+mn-lt"/>
                <a:cs typeface="+mn-lt"/>
              </a:rPr>
              <a:t>citizen</a:t>
            </a:r>
            <a:r>
              <a:rPr lang="da-DK" sz="2400" b="1">
                <a:solidFill>
                  <a:srgbClr val="1F3643"/>
                </a:solidFill>
                <a:ea typeface="+mn-lt"/>
                <a:cs typeface="+mn-lt"/>
              </a:rPr>
              <a:t> science </a:t>
            </a:r>
            <a:r>
              <a:rPr lang="da-DK" sz="2400" b="1" err="1">
                <a:solidFill>
                  <a:srgbClr val="1F3643"/>
                </a:solidFill>
                <a:ea typeface="+mn-lt"/>
                <a:cs typeface="+mn-lt"/>
              </a:rPr>
              <a:t>enhances</a:t>
            </a:r>
            <a:r>
              <a:rPr lang="da-DK" sz="2400" b="1">
                <a:solidFill>
                  <a:srgbClr val="1F3643"/>
                </a:solidFill>
                <a:ea typeface="+mn-lt"/>
                <a:cs typeface="+mn-lt"/>
              </a:rPr>
              <a:t> </a:t>
            </a:r>
            <a:r>
              <a:rPr lang="da-DK" sz="2400" b="1" err="1">
                <a:solidFill>
                  <a:srgbClr val="1F3643"/>
                </a:solidFill>
                <a:ea typeface="+mn-lt"/>
                <a:cs typeface="+mn-lt"/>
              </a:rPr>
              <a:t>accessibility</a:t>
            </a:r>
            <a:r>
              <a:rPr lang="da-DK" sz="2400" b="1">
                <a:solidFill>
                  <a:srgbClr val="1F3643"/>
                </a:solidFill>
                <a:ea typeface="+mn-lt"/>
                <a:cs typeface="+mn-lt"/>
              </a:rPr>
              <a:t>, </a:t>
            </a:r>
            <a:r>
              <a:rPr lang="da-DK" sz="2400" b="1" err="1">
                <a:solidFill>
                  <a:srgbClr val="1F3643"/>
                </a:solidFill>
                <a:ea typeface="+mn-lt"/>
                <a:cs typeface="+mn-lt"/>
              </a:rPr>
              <a:t>elevates</a:t>
            </a:r>
            <a:r>
              <a:rPr lang="da-DK" sz="2400" b="1">
                <a:solidFill>
                  <a:srgbClr val="1F3643"/>
                </a:solidFill>
                <a:ea typeface="+mn-lt"/>
                <a:cs typeface="+mn-lt"/>
              </a:rPr>
              <a:t> research </a:t>
            </a:r>
            <a:r>
              <a:rPr lang="da-DK" sz="2400" b="1" err="1">
                <a:solidFill>
                  <a:srgbClr val="1F3643"/>
                </a:solidFill>
                <a:ea typeface="+mn-lt"/>
                <a:cs typeface="+mn-lt"/>
              </a:rPr>
              <a:t>quality</a:t>
            </a:r>
            <a:r>
              <a:rPr lang="da-DK" sz="2400" b="1">
                <a:solidFill>
                  <a:srgbClr val="1F3643"/>
                </a:solidFill>
                <a:ea typeface="+mn-lt"/>
                <a:cs typeface="+mn-lt"/>
              </a:rPr>
              <a:t>, and </a:t>
            </a:r>
            <a:r>
              <a:rPr lang="da-DK" sz="2400" b="1" err="1">
                <a:solidFill>
                  <a:srgbClr val="1F3643"/>
                </a:solidFill>
                <a:ea typeface="+mn-lt"/>
                <a:cs typeface="+mn-lt"/>
              </a:rPr>
              <a:t>ensures</a:t>
            </a:r>
            <a:r>
              <a:rPr lang="da-DK" sz="2400" b="1">
                <a:solidFill>
                  <a:srgbClr val="1F3643"/>
                </a:solidFill>
                <a:ea typeface="+mn-lt"/>
                <a:cs typeface="+mn-lt"/>
              </a:rPr>
              <a:t> </a:t>
            </a:r>
            <a:r>
              <a:rPr lang="da-DK" sz="2400" b="1" err="1">
                <a:solidFill>
                  <a:srgbClr val="1F3643"/>
                </a:solidFill>
                <a:ea typeface="+mn-lt"/>
                <a:cs typeface="+mn-lt"/>
              </a:rPr>
              <a:t>sustainability</a:t>
            </a:r>
            <a:r>
              <a:rPr lang="da-DK" sz="2400" b="1">
                <a:solidFill>
                  <a:srgbClr val="1F3643"/>
                </a:solidFill>
                <a:ea typeface="+mn-lt"/>
                <a:cs typeface="+mn-lt"/>
              </a:rPr>
              <a:t>, </a:t>
            </a:r>
            <a:r>
              <a:rPr lang="da-DK" sz="2400" b="1" err="1">
                <a:solidFill>
                  <a:srgbClr val="1F3643"/>
                </a:solidFill>
                <a:ea typeface="+mn-lt"/>
                <a:cs typeface="+mn-lt"/>
              </a:rPr>
              <a:t>leading</a:t>
            </a:r>
            <a:r>
              <a:rPr lang="da-DK" sz="2400" b="1">
                <a:solidFill>
                  <a:srgbClr val="1F3643"/>
                </a:solidFill>
                <a:ea typeface="+mn-lt"/>
                <a:cs typeface="+mn-lt"/>
              </a:rPr>
              <a:t> to more </a:t>
            </a:r>
            <a:r>
              <a:rPr lang="da-DK" sz="2400" b="1" err="1">
                <a:solidFill>
                  <a:srgbClr val="1F3643"/>
                </a:solidFill>
                <a:ea typeface="+mn-lt"/>
                <a:cs typeface="+mn-lt"/>
              </a:rPr>
              <a:t>impactful</a:t>
            </a:r>
            <a:r>
              <a:rPr lang="da-DK" sz="2400" b="1">
                <a:solidFill>
                  <a:srgbClr val="1F3643"/>
                </a:solidFill>
                <a:ea typeface="+mn-lt"/>
                <a:cs typeface="+mn-lt"/>
              </a:rPr>
              <a:t> and inclusive </a:t>
            </a:r>
            <a:r>
              <a:rPr lang="da-DK" sz="2400" b="1" err="1">
                <a:solidFill>
                  <a:srgbClr val="1F3643"/>
                </a:solidFill>
                <a:ea typeface="+mn-lt"/>
                <a:cs typeface="+mn-lt"/>
              </a:rPr>
              <a:t>scientific</a:t>
            </a:r>
            <a:r>
              <a:rPr lang="da-DK" sz="2400" b="1">
                <a:solidFill>
                  <a:srgbClr val="1F3643"/>
                </a:solidFill>
                <a:ea typeface="+mn-lt"/>
                <a:cs typeface="+mn-lt"/>
              </a:rPr>
              <a:t> </a:t>
            </a:r>
            <a:r>
              <a:rPr lang="da-DK" sz="2400" b="1" err="1">
                <a:solidFill>
                  <a:srgbClr val="1F3643"/>
                </a:solidFill>
                <a:ea typeface="+mn-lt"/>
                <a:cs typeface="+mn-lt"/>
              </a:rPr>
              <a:t>contributions</a:t>
            </a:r>
            <a:endParaRPr lang="da-DK" sz="2400" b="1">
              <a:solidFill>
                <a:srgbClr val="1F3643"/>
              </a:solidFill>
              <a:ea typeface="+mn-lt"/>
              <a:cs typeface="+mn-lt"/>
            </a:endParaRPr>
          </a:p>
          <a:p>
            <a:pPr marL="457200" indent="-457200">
              <a:buChar char="•"/>
            </a:pPr>
            <a:r>
              <a:rPr lang="da-DK" sz="2000" b="1"/>
              <a:t>Accessibility and </a:t>
            </a:r>
            <a:r>
              <a:rPr lang="da-DK" sz="2000" b="1" err="1"/>
              <a:t>inclusivity</a:t>
            </a:r>
            <a:r>
              <a:rPr lang="da-DK" sz="2000" b="1"/>
              <a:t>:</a:t>
            </a:r>
            <a:r>
              <a:rPr lang="da-DK" sz="2000"/>
              <a:t> </a:t>
            </a:r>
            <a:r>
              <a:rPr lang="da-DK" sz="2000" err="1">
                <a:solidFill>
                  <a:srgbClr val="1F3643"/>
                </a:solidFill>
                <a:ea typeface="+mn-lt"/>
                <a:cs typeface="+mn-lt"/>
              </a:rPr>
              <a:t>allowing</a:t>
            </a:r>
            <a:r>
              <a:rPr lang="da-DK" sz="2000">
                <a:solidFill>
                  <a:srgbClr val="1F3643"/>
                </a:solidFill>
                <a:ea typeface="+mn-lt"/>
                <a:cs typeface="+mn-lt"/>
              </a:rPr>
              <a:t> a diverse range of participants to </a:t>
            </a:r>
            <a:r>
              <a:rPr lang="da-DK" sz="2000" err="1">
                <a:solidFill>
                  <a:srgbClr val="1F3643"/>
                </a:solidFill>
                <a:ea typeface="+mn-lt"/>
                <a:cs typeface="+mn-lt"/>
              </a:rPr>
              <a:t>engage</a:t>
            </a:r>
            <a:r>
              <a:rPr lang="da-DK" sz="2000">
                <a:solidFill>
                  <a:srgbClr val="1F3643"/>
                </a:solidFill>
                <a:ea typeface="+mn-lt"/>
                <a:cs typeface="+mn-lt"/>
              </a:rPr>
              <a:t> </a:t>
            </a:r>
            <a:r>
              <a:rPr lang="da-DK" sz="2000" err="1">
                <a:solidFill>
                  <a:srgbClr val="1F3643"/>
                </a:solidFill>
                <a:ea typeface="+mn-lt"/>
                <a:cs typeface="+mn-lt"/>
              </a:rPr>
              <a:t>regardless</a:t>
            </a:r>
            <a:r>
              <a:rPr lang="da-DK" sz="2000">
                <a:solidFill>
                  <a:srgbClr val="1F3643"/>
                </a:solidFill>
                <a:ea typeface="+mn-lt"/>
                <a:cs typeface="+mn-lt"/>
              </a:rPr>
              <a:t> of </a:t>
            </a:r>
            <a:r>
              <a:rPr lang="da-DK" sz="2000" err="1">
                <a:solidFill>
                  <a:srgbClr val="1F3643"/>
                </a:solidFill>
                <a:ea typeface="+mn-lt"/>
                <a:cs typeface="+mn-lt"/>
              </a:rPr>
              <a:t>their</a:t>
            </a:r>
            <a:r>
              <a:rPr lang="da-DK" sz="2000">
                <a:solidFill>
                  <a:srgbClr val="1F3643"/>
                </a:solidFill>
                <a:ea typeface="+mn-lt"/>
                <a:cs typeface="+mn-lt"/>
              </a:rPr>
              <a:t> location, </a:t>
            </a:r>
            <a:r>
              <a:rPr lang="da-DK" sz="2000" err="1">
                <a:solidFill>
                  <a:srgbClr val="1F3643"/>
                </a:solidFill>
                <a:ea typeface="+mn-lt"/>
                <a:cs typeface="+mn-lt"/>
              </a:rPr>
              <a:t>background</a:t>
            </a:r>
            <a:r>
              <a:rPr lang="da-DK" sz="2000">
                <a:solidFill>
                  <a:srgbClr val="1F3643"/>
                </a:solidFill>
                <a:ea typeface="+mn-lt"/>
                <a:cs typeface="+mn-lt"/>
              </a:rPr>
              <a:t>, or </a:t>
            </a:r>
            <a:r>
              <a:rPr lang="da-DK" sz="2000" err="1">
                <a:solidFill>
                  <a:srgbClr val="1F3643"/>
                </a:solidFill>
                <a:ea typeface="+mn-lt"/>
                <a:cs typeface="+mn-lt"/>
              </a:rPr>
              <a:t>resources</a:t>
            </a:r>
            <a:endParaRPr lang="da-DK" sz="2000" err="1">
              <a:solidFill>
                <a:srgbClr val="1F3643"/>
              </a:solidFill>
            </a:endParaRPr>
          </a:p>
          <a:p>
            <a:pPr marL="457200" indent="-457200">
              <a:buChar char="•"/>
            </a:pPr>
            <a:r>
              <a:rPr lang="da-DK" sz="2000" b="1" err="1"/>
              <a:t>Quality</a:t>
            </a:r>
            <a:r>
              <a:rPr lang="da-DK" sz="2000" b="1"/>
              <a:t> and </a:t>
            </a:r>
            <a:r>
              <a:rPr lang="da-DK" sz="2000" b="1" err="1"/>
              <a:t>impact</a:t>
            </a:r>
            <a:r>
              <a:rPr lang="da-DK" sz="2000" b="1"/>
              <a:t>:</a:t>
            </a:r>
            <a:r>
              <a:rPr lang="da-DK" sz="2000"/>
              <a:t> </a:t>
            </a:r>
            <a:r>
              <a:rPr lang="da-DK" sz="2000">
                <a:solidFill>
                  <a:srgbClr val="1F3643"/>
                </a:solidFill>
                <a:ea typeface="+mn-lt"/>
                <a:cs typeface="+mn-lt"/>
              </a:rPr>
              <a:t>enabling </a:t>
            </a:r>
            <a:r>
              <a:rPr lang="da-DK" sz="2000" err="1">
                <a:solidFill>
                  <a:srgbClr val="1F3643"/>
                </a:solidFill>
                <a:ea typeface="+mn-lt"/>
                <a:cs typeface="+mn-lt"/>
              </a:rPr>
              <a:t>better</a:t>
            </a:r>
            <a:r>
              <a:rPr lang="da-DK" sz="2000">
                <a:solidFill>
                  <a:srgbClr val="1F3643"/>
                </a:solidFill>
                <a:ea typeface="+mn-lt"/>
                <a:cs typeface="+mn-lt"/>
              </a:rPr>
              <a:t> </a:t>
            </a:r>
            <a:r>
              <a:rPr lang="da-DK" sz="2000" err="1">
                <a:solidFill>
                  <a:srgbClr val="1F3643"/>
                </a:solidFill>
                <a:ea typeface="+mn-lt"/>
                <a:cs typeface="+mn-lt"/>
              </a:rPr>
              <a:t>training</a:t>
            </a:r>
            <a:r>
              <a:rPr lang="da-DK" sz="2000">
                <a:solidFill>
                  <a:srgbClr val="1F3643"/>
                </a:solidFill>
                <a:ea typeface="+mn-lt"/>
                <a:cs typeface="+mn-lt"/>
              </a:rPr>
              <a:t>, data </a:t>
            </a:r>
            <a:r>
              <a:rPr lang="da-DK" sz="2000" err="1">
                <a:solidFill>
                  <a:srgbClr val="1F3643"/>
                </a:solidFill>
                <a:ea typeface="+mn-lt"/>
                <a:cs typeface="+mn-lt"/>
              </a:rPr>
              <a:t>collection</a:t>
            </a:r>
            <a:r>
              <a:rPr lang="da-DK" sz="2000">
                <a:solidFill>
                  <a:srgbClr val="1F3643"/>
                </a:solidFill>
                <a:ea typeface="+mn-lt"/>
                <a:cs typeface="+mn-lt"/>
              </a:rPr>
              <a:t> </a:t>
            </a:r>
            <a:r>
              <a:rPr lang="da-DK" sz="2000" err="1">
                <a:solidFill>
                  <a:srgbClr val="1F3643"/>
                </a:solidFill>
                <a:ea typeface="+mn-lt"/>
                <a:cs typeface="+mn-lt"/>
              </a:rPr>
              <a:t>tools</a:t>
            </a:r>
            <a:r>
              <a:rPr lang="da-DK" sz="2000">
                <a:solidFill>
                  <a:srgbClr val="1F3643"/>
                </a:solidFill>
                <a:ea typeface="+mn-lt"/>
                <a:cs typeface="+mn-lt"/>
              </a:rPr>
              <a:t>, and </a:t>
            </a:r>
            <a:r>
              <a:rPr lang="da-DK" sz="2000" err="1">
                <a:solidFill>
                  <a:srgbClr val="1F3643"/>
                </a:solidFill>
                <a:ea typeface="+mn-lt"/>
                <a:cs typeface="+mn-lt"/>
              </a:rPr>
              <a:t>project</a:t>
            </a:r>
            <a:r>
              <a:rPr lang="da-DK" sz="2000">
                <a:solidFill>
                  <a:srgbClr val="1F3643"/>
                </a:solidFill>
                <a:ea typeface="+mn-lt"/>
                <a:cs typeface="+mn-lt"/>
              </a:rPr>
              <a:t> management, </a:t>
            </a:r>
            <a:r>
              <a:rPr lang="da-DK" sz="2000" err="1">
                <a:solidFill>
                  <a:srgbClr val="1F3643"/>
                </a:solidFill>
                <a:ea typeface="+mn-lt"/>
                <a:cs typeface="+mn-lt"/>
              </a:rPr>
              <a:t>ultimately</a:t>
            </a:r>
            <a:r>
              <a:rPr lang="da-DK" sz="2000">
                <a:solidFill>
                  <a:srgbClr val="1F3643"/>
                </a:solidFill>
                <a:ea typeface="+mn-lt"/>
                <a:cs typeface="+mn-lt"/>
              </a:rPr>
              <a:t> </a:t>
            </a:r>
            <a:r>
              <a:rPr lang="da-DK" sz="2000" err="1">
                <a:solidFill>
                  <a:srgbClr val="1F3643"/>
                </a:solidFill>
                <a:ea typeface="+mn-lt"/>
                <a:cs typeface="+mn-lt"/>
              </a:rPr>
              <a:t>improving</a:t>
            </a:r>
            <a:r>
              <a:rPr lang="da-DK" sz="2000">
                <a:solidFill>
                  <a:srgbClr val="1F3643"/>
                </a:solidFill>
                <a:ea typeface="+mn-lt"/>
                <a:cs typeface="+mn-lt"/>
              </a:rPr>
              <a:t> the </a:t>
            </a:r>
            <a:r>
              <a:rPr lang="da-DK" sz="2000" err="1">
                <a:solidFill>
                  <a:srgbClr val="1F3643"/>
                </a:solidFill>
                <a:ea typeface="+mn-lt"/>
                <a:cs typeface="+mn-lt"/>
              </a:rPr>
              <a:t>quality</a:t>
            </a:r>
            <a:r>
              <a:rPr lang="da-DK" sz="2000">
                <a:solidFill>
                  <a:srgbClr val="1F3643"/>
                </a:solidFill>
                <a:ea typeface="+mn-lt"/>
                <a:cs typeface="+mn-lt"/>
              </a:rPr>
              <a:t> of research </a:t>
            </a:r>
            <a:r>
              <a:rPr lang="da-DK" sz="2000" err="1">
                <a:solidFill>
                  <a:srgbClr val="1F3643"/>
                </a:solidFill>
                <a:ea typeface="+mn-lt"/>
                <a:cs typeface="+mn-lt"/>
              </a:rPr>
              <a:t>outcomes</a:t>
            </a:r>
            <a:r>
              <a:rPr lang="da-DK" sz="2000">
                <a:solidFill>
                  <a:srgbClr val="1F3643"/>
                </a:solidFill>
                <a:ea typeface="+mn-lt"/>
                <a:cs typeface="+mn-lt"/>
              </a:rPr>
              <a:t> and the positive </a:t>
            </a:r>
            <a:r>
              <a:rPr lang="da-DK" sz="2000" err="1">
                <a:solidFill>
                  <a:srgbClr val="1F3643"/>
                </a:solidFill>
                <a:ea typeface="+mn-lt"/>
                <a:cs typeface="+mn-lt"/>
              </a:rPr>
              <a:t>impact</a:t>
            </a:r>
            <a:r>
              <a:rPr lang="da-DK" sz="2000">
                <a:solidFill>
                  <a:srgbClr val="1F3643"/>
                </a:solidFill>
                <a:ea typeface="+mn-lt"/>
                <a:cs typeface="+mn-lt"/>
              </a:rPr>
              <a:t> of </a:t>
            </a:r>
            <a:r>
              <a:rPr lang="da-DK" sz="2000" err="1">
                <a:solidFill>
                  <a:srgbClr val="1F3643"/>
                </a:solidFill>
                <a:ea typeface="+mn-lt"/>
                <a:cs typeface="+mn-lt"/>
              </a:rPr>
              <a:t>citizen</a:t>
            </a:r>
            <a:r>
              <a:rPr lang="da-DK" sz="2000">
                <a:solidFill>
                  <a:srgbClr val="1F3643"/>
                </a:solidFill>
                <a:ea typeface="+mn-lt"/>
                <a:cs typeface="+mn-lt"/>
              </a:rPr>
              <a:t> science </a:t>
            </a:r>
            <a:r>
              <a:rPr lang="da-DK" sz="2000" err="1">
                <a:solidFill>
                  <a:srgbClr val="1F3643"/>
                </a:solidFill>
                <a:ea typeface="+mn-lt"/>
                <a:cs typeface="+mn-lt"/>
              </a:rPr>
              <a:t>initiatives</a:t>
            </a:r>
            <a:endParaRPr lang="da-DK" sz="2000">
              <a:solidFill>
                <a:srgbClr val="1F3643"/>
              </a:solidFill>
              <a:ea typeface="+mn-lt"/>
              <a:cs typeface="+mn-lt"/>
            </a:endParaRPr>
          </a:p>
          <a:p>
            <a:pPr marL="457200" indent="-457200">
              <a:buChar char="•"/>
            </a:pPr>
            <a:r>
              <a:rPr lang="da-DK" sz="2000" b="1" err="1"/>
              <a:t>Sustainability</a:t>
            </a:r>
            <a:r>
              <a:rPr lang="da-DK" sz="2000" b="1"/>
              <a:t> and </a:t>
            </a:r>
            <a:r>
              <a:rPr lang="da-DK" sz="2000" b="1" err="1"/>
              <a:t>growth</a:t>
            </a:r>
            <a:r>
              <a:rPr lang="da-DK" sz="2000" b="1"/>
              <a:t>:</a:t>
            </a:r>
            <a:r>
              <a:rPr lang="da-DK" sz="2000"/>
              <a:t> </a:t>
            </a:r>
            <a:r>
              <a:rPr lang="da-DK" sz="2000">
                <a:solidFill>
                  <a:srgbClr val="1F3643"/>
                </a:solidFill>
                <a:ea typeface="+mn-lt"/>
                <a:cs typeface="+mn-lt"/>
              </a:rPr>
              <a:t>foster </a:t>
            </a:r>
            <a:r>
              <a:rPr lang="da-DK" sz="2000" err="1">
                <a:solidFill>
                  <a:srgbClr val="1F3643"/>
                </a:solidFill>
                <a:ea typeface="+mn-lt"/>
                <a:cs typeface="+mn-lt"/>
              </a:rPr>
              <a:t>continued</a:t>
            </a:r>
            <a:r>
              <a:rPr lang="da-DK" sz="2000">
                <a:solidFill>
                  <a:srgbClr val="1F3643"/>
                </a:solidFill>
                <a:ea typeface="+mn-lt"/>
                <a:cs typeface="+mn-lt"/>
              </a:rPr>
              <a:t> innovation and </a:t>
            </a:r>
            <a:r>
              <a:rPr lang="da-DK" sz="2000" err="1">
                <a:solidFill>
                  <a:srgbClr val="1F3643"/>
                </a:solidFill>
                <a:ea typeface="+mn-lt"/>
                <a:cs typeface="+mn-lt"/>
              </a:rPr>
              <a:t>growth</a:t>
            </a:r>
            <a:r>
              <a:rPr lang="da-DK" sz="2000">
                <a:solidFill>
                  <a:srgbClr val="1F3643"/>
                </a:solidFill>
                <a:ea typeface="+mn-lt"/>
                <a:cs typeface="+mn-lt"/>
              </a:rPr>
              <a:t> of </a:t>
            </a:r>
            <a:r>
              <a:rPr lang="da-DK" sz="2000" err="1">
                <a:solidFill>
                  <a:srgbClr val="1F3643"/>
                </a:solidFill>
                <a:ea typeface="+mn-lt"/>
                <a:cs typeface="+mn-lt"/>
              </a:rPr>
              <a:t>citizen</a:t>
            </a:r>
            <a:r>
              <a:rPr lang="da-DK" sz="2000">
                <a:solidFill>
                  <a:srgbClr val="1F3643"/>
                </a:solidFill>
                <a:ea typeface="+mn-lt"/>
                <a:cs typeface="+mn-lt"/>
              </a:rPr>
              <a:t> science </a:t>
            </a:r>
            <a:r>
              <a:rPr lang="da-DK" sz="2000" err="1">
                <a:solidFill>
                  <a:srgbClr val="1F3643"/>
                </a:solidFill>
                <a:ea typeface="+mn-lt"/>
                <a:cs typeface="+mn-lt"/>
              </a:rPr>
              <a:t>projects</a:t>
            </a:r>
            <a:r>
              <a:rPr lang="da-DK" sz="2000">
                <a:solidFill>
                  <a:srgbClr val="1F3643"/>
                </a:solidFill>
                <a:ea typeface="+mn-lt"/>
                <a:cs typeface="+mn-lt"/>
              </a:rPr>
              <a:t> to </a:t>
            </a:r>
            <a:r>
              <a:rPr lang="da-DK" sz="2000" err="1">
                <a:solidFill>
                  <a:srgbClr val="1F3643"/>
                </a:solidFill>
                <a:ea typeface="+mn-lt"/>
                <a:cs typeface="+mn-lt"/>
              </a:rPr>
              <a:t>address</a:t>
            </a:r>
            <a:r>
              <a:rPr lang="da-DK" sz="2000">
                <a:solidFill>
                  <a:srgbClr val="1F3643"/>
                </a:solidFill>
                <a:ea typeface="+mn-lt"/>
                <a:cs typeface="+mn-lt"/>
              </a:rPr>
              <a:t> </a:t>
            </a:r>
            <a:r>
              <a:rPr lang="da-DK" sz="2000" err="1">
                <a:solidFill>
                  <a:srgbClr val="1F3643"/>
                </a:solidFill>
                <a:ea typeface="+mn-lt"/>
                <a:cs typeface="+mn-lt"/>
              </a:rPr>
              <a:t>pressing</a:t>
            </a:r>
            <a:r>
              <a:rPr lang="da-DK" sz="2000">
                <a:solidFill>
                  <a:srgbClr val="1F3643"/>
                </a:solidFill>
                <a:ea typeface="+mn-lt"/>
                <a:cs typeface="+mn-lt"/>
              </a:rPr>
              <a:t> </a:t>
            </a:r>
            <a:r>
              <a:rPr lang="da-DK" sz="2000" err="1">
                <a:solidFill>
                  <a:srgbClr val="1F3643"/>
                </a:solidFill>
                <a:ea typeface="+mn-lt"/>
                <a:cs typeface="+mn-lt"/>
              </a:rPr>
              <a:t>societal</a:t>
            </a:r>
            <a:r>
              <a:rPr lang="da-DK" sz="2000">
                <a:solidFill>
                  <a:srgbClr val="1F3643"/>
                </a:solidFill>
                <a:ea typeface="+mn-lt"/>
                <a:cs typeface="+mn-lt"/>
              </a:rPr>
              <a:t> and </a:t>
            </a:r>
            <a:r>
              <a:rPr lang="da-DK" sz="2000" err="1">
                <a:solidFill>
                  <a:srgbClr val="1F3643"/>
                </a:solidFill>
                <a:ea typeface="+mn-lt"/>
                <a:cs typeface="+mn-lt"/>
              </a:rPr>
              <a:t>environmental</a:t>
            </a:r>
            <a:r>
              <a:rPr lang="da-DK" sz="2000">
                <a:solidFill>
                  <a:srgbClr val="1F3643"/>
                </a:solidFill>
                <a:ea typeface="+mn-lt"/>
                <a:cs typeface="+mn-lt"/>
              </a:rPr>
              <a:t> </a:t>
            </a:r>
            <a:r>
              <a:rPr lang="da-DK" sz="2000" err="1">
                <a:solidFill>
                  <a:srgbClr val="1F3643"/>
                </a:solidFill>
                <a:ea typeface="+mn-lt"/>
                <a:cs typeface="+mn-lt"/>
              </a:rPr>
              <a:t>challenges</a:t>
            </a:r>
            <a:endParaRPr lang="da-DK" sz="2000">
              <a:solidFill>
                <a:srgbClr val="1F3643"/>
              </a:solidFill>
              <a:ea typeface="+mn-lt"/>
              <a:cs typeface="+mn-lt"/>
            </a:endParaRPr>
          </a:p>
        </p:txBody>
      </p:sp>
      <p:sp>
        <p:nvSpPr>
          <p:cNvPr id="3" name="Pladsholder til tekst 2">
            <a:extLst>
              <a:ext uri="{FF2B5EF4-FFF2-40B4-BE49-F238E27FC236}">
                <a16:creationId xmlns:a16="http://schemas.microsoft.com/office/drawing/2014/main" id="{64D42784-836C-C35B-715B-1FD1187E4CFD}"/>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2" name="Pladsholder til tekst 1">
            <a:extLst>
              <a:ext uri="{FF2B5EF4-FFF2-40B4-BE49-F238E27FC236}">
                <a16:creationId xmlns:a16="http://schemas.microsoft.com/office/drawing/2014/main" id="{2EB3EA88-D63A-AD48-CC8B-D73C252CCC4C}"/>
              </a:ext>
            </a:extLst>
          </p:cNvPr>
          <p:cNvSpPr>
            <a:spLocks noGrp="1"/>
          </p:cNvSpPr>
          <p:nvPr>
            <p:ph type="body" sz="quarter" idx="10"/>
          </p:nvPr>
        </p:nvSpPr>
        <p:spPr/>
        <p:txBody>
          <a:bodyPr lIns="91440" tIns="45720" rIns="91440" bIns="45720" anchor="t"/>
          <a:lstStyle/>
          <a:p>
            <a:r>
              <a:rPr lang="da-DK" err="1"/>
              <a:t>Succesful</a:t>
            </a:r>
            <a:r>
              <a:rPr lang="da-DK"/>
              <a:t> </a:t>
            </a:r>
            <a:r>
              <a:rPr lang="da-DK" err="1"/>
              <a:t>institutional</a:t>
            </a:r>
            <a:r>
              <a:rPr lang="da-DK"/>
              <a:t> promotion of </a:t>
            </a:r>
            <a:r>
              <a:rPr lang="da-DK" err="1"/>
              <a:t>resources</a:t>
            </a:r>
            <a:r>
              <a:rPr lang="da-DK"/>
              <a:t> and </a:t>
            </a:r>
            <a:r>
              <a:rPr lang="da-DK" err="1"/>
              <a:t>infrastructure</a:t>
            </a:r>
            <a:r>
              <a:rPr lang="da-DK"/>
              <a:t> to support </a:t>
            </a:r>
            <a:r>
              <a:rPr lang="da-DK" err="1"/>
              <a:t>citizen</a:t>
            </a:r>
            <a:r>
              <a:rPr lang="da-DK"/>
              <a:t> science</a:t>
            </a:r>
          </a:p>
        </p:txBody>
      </p:sp>
    </p:spTree>
    <p:extLst>
      <p:ext uri="{BB962C8B-B14F-4D97-AF65-F5344CB8AC3E}">
        <p14:creationId xmlns:p14="http://schemas.microsoft.com/office/powerpoint/2010/main" val="674331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a:xfrm>
            <a:off x="2351655" y="459400"/>
            <a:ext cx="9490149" cy="422275"/>
          </a:xfrm>
        </p:spPr>
        <p:txBody>
          <a:bodyPr lIns="91440" tIns="45720" rIns="91440" bIns="45720" anchor="t"/>
          <a:lstStyle/>
          <a:p>
            <a:r>
              <a:rPr lang="da-DK" dirty="0">
                <a:ea typeface="+mj-lt"/>
                <a:cs typeface="+mj-lt"/>
              </a:rPr>
              <a:t>Case: The SDU Citizen Science Knowledge Center</a:t>
            </a:r>
          </a:p>
        </p:txBody>
      </p:sp>
      <p:pic>
        <p:nvPicPr>
          <p:cNvPr id="6" name="Billede 5" descr="Et billede, der indeholder tekst, skærmbillede, grafisk design, collage&#10;&#10;Beskrivelsen er genereret automatisk">
            <a:hlinkClick r:id="rId2"/>
            <a:extLst>
              <a:ext uri="{FF2B5EF4-FFF2-40B4-BE49-F238E27FC236}">
                <a16:creationId xmlns:a16="http://schemas.microsoft.com/office/drawing/2014/main" id="{10999BEB-13F6-97A6-88A3-F2C20B615DD1}"/>
              </a:ext>
            </a:extLst>
          </p:cNvPr>
          <p:cNvPicPr>
            <a:picLocks noChangeAspect="1"/>
          </p:cNvPicPr>
          <p:nvPr/>
        </p:nvPicPr>
        <p:blipFill>
          <a:blip r:embed="rId3"/>
          <a:stretch>
            <a:fillRect/>
          </a:stretch>
        </p:blipFill>
        <p:spPr>
          <a:xfrm>
            <a:off x="0" y="1163115"/>
            <a:ext cx="12191999" cy="3981436"/>
          </a:xfrm>
          <a:prstGeom prst="rect">
            <a:avLst/>
          </a:prstGeom>
        </p:spPr>
      </p:pic>
      <p:pic>
        <p:nvPicPr>
          <p:cNvPr id="7" name="Billede 6" descr="Et billede, der indeholder tekst, skærmbillede, Font/skrifttype, dokument&#10;&#10;Beskrivelsen er genereret automatisk">
            <a:hlinkClick r:id="rId2"/>
            <a:extLst>
              <a:ext uri="{FF2B5EF4-FFF2-40B4-BE49-F238E27FC236}">
                <a16:creationId xmlns:a16="http://schemas.microsoft.com/office/drawing/2014/main" id="{2C284388-4EAF-B3EC-2FEA-6092536B45BC}"/>
              </a:ext>
            </a:extLst>
          </p:cNvPr>
          <p:cNvPicPr>
            <a:picLocks noChangeAspect="1"/>
          </p:cNvPicPr>
          <p:nvPr/>
        </p:nvPicPr>
        <p:blipFill>
          <a:blip r:embed="rId4"/>
          <a:stretch>
            <a:fillRect/>
          </a:stretch>
        </p:blipFill>
        <p:spPr>
          <a:xfrm>
            <a:off x="5207001" y="2042993"/>
            <a:ext cx="6841066" cy="4727814"/>
          </a:xfrm>
          <a:prstGeom prst="rect">
            <a:avLst/>
          </a:prstGeom>
        </p:spPr>
      </p:pic>
    </p:spTree>
    <p:extLst>
      <p:ext uri="{BB962C8B-B14F-4D97-AF65-F5344CB8AC3E}">
        <p14:creationId xmlns:p14="http://schemas.microsoft.com/office/powerpoint/2010/main" val="11224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09663" y="1772000"/>
            <a:ext cx="5120315" cy="2388225"/>
          </a:xfrm>
        </p:spPr>
        <p:txBody>
          <a:bodyPr/>
          <a:lstStyle/>
          <a:p>
            <a:r>
              <a:rPr lang="en-US" dirty="0"/>
              <a:t>Empowering citizen science initiatives: Resources, funding, and proposals</a:t>
            </a:r>
          </a:p>
        </p:txBody>
      </p:sp>
      <p:sp>
        <p:nvSpPr>
          <p:cNvPr id="4" name="Text Placeholder 1">
            <a:extLst>
              <a:ext uri="{FF2B5EF4-FFF2-40B4-BE49-F238E27FC236}">
                <a16:creationId xmlns:a16="http://schemas.microsoft.com/office/drawing/2014/main" id="{8B782A35-56D8-B823-4EF3-136CCA9B5E73}"/>
              </a:ext>
            </a:extLst>
          </p:cNvPr>
          <p:cNvSpPr txBox="1">
            <a:spLocks/>
          </p:cNvSpPr>
          <p:nvPr/>
        </p:nvSpPr>
        <p:spPr>
          <a:xfrm>
            <a:off x="1109663" y="5338851"/>
            <a:ext cx="403975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Training Module 3.1</a:t>
            </a:r>
            <a:endParaRPr lang="da-DK" dirty="0"/>
          </a:p>
        </p:txBody>
      </p:sp>
    </p:spTree>
    <p:extLst>
      <p:ext uri="{BB962C8B-B14F-4D97-AF65-F5344CB8AC3E}">
        <p14:creationId xmlns:p14="http://schemas.microsoft.com/office/powerpoint/2010/main" val="2181033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p:txBody>
          <a:bodyPr lIns="91440" tIns="45720" rIns="91440" bIns="45720" anchor="t"/>
          <a:lstStyle/>
          <a:p>
            <a:r>
              <a:rPr lang="da-DK">
                <a:ea typeface="+mj-lt"/>
                <a:cs typeface="+mj-lt"/>
              </a:rPr>
              <a:t>Case: Citizen Science Zürich</a:t>
            </a:r>
          </a:p>
        </p:txBody>
      </p:sp>
      <p:pic>
        <p:nvPicPr>
          <p:cNvPr id="4" name="Billede 3" descr="Et billede, der indeholder tekst, skærmbillede, Font/skrifttype, Grafik&#10;&#10;Beskrivelsen er genereret automatisk">
            <a:hlinkClick r:id="rId2"/>
            <a:extLst>
              <a:ext uri="{FF2B5EF4-FFF2-40B4-BE49-F238E27FC236}">
                <a16:creationId xmlns:a16="http://schemas.microsoft.com/office/drawing/2014/main" id="{A1529CF7-18C5-9FE1-4EBE-EB6EBCE66146}"/>
              </a:ext>
            </a:extLst>
          </p:cNvPr>
          <p:cNvPicPr>
            <a:picLocks noChangeAspect="1"/>
          </p:cNvPicPr>
          <p:nvPr/>
        </p:nvPicPr>
        <p:blipFill>
          <a:blip r:embed="rId3"/>
          <a:stretch>
            <a:fillRect/>
          </a:stretch>
        </p:blipFill>
        <p:spPr>
          <a:xfrm>
            <a:off x="914400" y="958964"/>
            <a:ext cx="10363199" cy="5829072"/>
          </a:xfrm>
          <a:prstGeom prst="rect">
            <a:avLst/>
          </a:prstGeom>
        </p:spPr>
      </p:pic>
      <p:pic>
        <p:nvPicPr>
          <p:cNvPr id="5" name="Billede 4" descr="Et billede, der indeholder tekst, skærmbillede, cirkel, Farverigt&#10;&#10;Beskrivelsen er genereret automatisk">
            <a:extLst>
              <a:ext uri="{FF2B5EF4-FFF2-40B4-BE49-F238E27FC236}">
                <a16:creationId xmlns:a16="http://schemas.microsoft.com/office/drawing/2014/main" id="{8A58D5B2-C2C7-176F-5516-6B512F7B0247}"/>
              </a:ext>
            </a:extLst>
          </p:cNvPr>
          <p:cNvPicPr>
            <a:picLocks noChangeAspect="1"/>
          </p:cNvPicPr>
          <p:nvPr/>
        </p:nvPicPr>
        <p:blipFill>
          <a:blip r:embed="rId4"/>
          <a:stretch>
            <a:fillRect/>
          </a:stretch>
        </p:blipFill>
        <p:spPr>
          <a:xfrm>
            <a:off x="152401" y="1034143"/>
            <a:ext cx="1930400" cy="2867781"/>
          </a:xfrm>
          <a:prstGeom prst="rect">
            <a:avLst/>
          </a:prstGeom>
        </p:spPr>
      </p:pic>
      <p:pic>
        <p:nvPicPr>
          <p:cNvPr id="8" name="Billede 7" descr="Et billede, der indeholder tekst, skærmbillede, Font/skrifttype, cirkel&#10;&#10;Beskrivelsen er genereret automatisk">
            <a:extLst>
              <a:ext uri="{FF2B5EF4-FFF2-40B4-BE49-F238E27FC236}">
                <a16:creationId xmlns:a16="http://schemas.microsoft.com/office/drawing/2014/main" id="{6186AB73-F1E6-D344-FF52-F82016A0073A}"/>
              </a:ext>
            </a:extLst>
          </p:cNvPr>
          <p:cNvPicPr>
            <a:picLocks noChangeAspect="1"/>
          </p:cNvPicPr>
          <p:nvPr/>
        </p:nvPicPr>
        <p:blipFill>
          <a:blip r:embed="rId5"/>
          <a:stretch>
            <a:fillRect/>
          </a:stretch>
        </p:blipFill>
        <p:spPr>
          <a:xfrm>
            <a:off x="152401" y="3987680"/>
            <a:ext cx="1930400" cy="2802705"/>
          </a:xfrm>
          <a:prstGeom prst="rect">
            <a:avLst/>
          </a:prstGeom>
        </p:spPr>
      </p:pic>
      <p:pic>
        <p:nvPicPr>
          <p:cNvPr id="9" name="Billede 8" descr="Et billede, der indeholder tekst, skærmbillede, Font/skrifttype, grafisk design&#10;&#10;Beskrivelsen er genereret automatisk">
            <a:extLst>
              <a:ext uri="{FF2B5EF4-FFF2-40B4-BE49-F238E27FC236}">
                <a16:creationId xmlns:a16="http://schemas.microsoft.com/office/drawing/2014/main" id="{C458290E-F684-6888-8031-A319EDBF2EFB}"/>
              </a:ext>
            </a:extLst>
          </p:cNvPr>
          <p:cNvPicPr>
            <a:picLocks noChangeAspect="1"/>
          </p:cNvPicPr>
          <p:nvPr/>
        </p:nvPicPr>
        <p:blipFill>
          <a:blip r:embed="rId6"/>
          <a:stretch>
            <a:fillRect/>
          </a:stretch>
        </p:blipFill>
        <p:spPr>
          <a:xfrm>
            <a:off x="2159001" y="3984688"/>
            <a:ext cx="1955800" cy="2808691"/>
          </a:xfrm>
          <a:prstGeom prst="rect">
            <a:avLst/>
          </a:prstGeom>
        </p:spPr>
      </p:pic>
      <p:pic>
        <p:nvPicPr>
          <p:cNvPr id="10" name="Billede 9" descr="Et billede, der indeholder tekst, skærmbillede, cirkel, design&#10;&#10;Beskrivelsen er genereret automatisk">
            <a:extLst>
              <a:ext uri="{FF2B5EF4-FFF2-40B4-BE49-F238E27FC236}">
                <a16:creationId xmlns:a16="http://schemas.microsoft.com/office/drawing/2014/main" id="{43388F88-36FB-0F57-C5D2-41C8160BE5E4}"/>
              </a:ext>
            </a:extLst>
          </p:cNvPr>
          <p:cNvPicPr>
            <a:picLocks noChangeAspect="1"/>
          </p:cNvPicPr>
          <p:nvPr/>
        </p:nvPicPr>
        <p:blipFill>
          <a:blip r:embed="rId7"/>
          <a:stretch>
            <a:fillRect/>
          </a:stretch>
        </p:blipFill>
        <p:spPr>
          <a:xfrm>
            <a:off x="8111782" y="3987799"/>
            <a:ext cx="1844302" cy="2802468"/>
          </a:xfrm>
          <a:prstGeom prst="rect">
            <a:avLst/>
          </a:prstGeom>
        </p:spPr>
      </p:pic>
      <p:pic>
        <p:nvPicPr>
          <p:cNvPr id="11" name="Billede 10" descr="Et billede, der indeholder tekst, skærmbillede, Font/skrifttype, design&#10;&#10;Beskrivelsen er genereret automatisk">
            <a:extLst>
              <a:ext uri="{FF2B5EF4-FFF2-40B4-BE49-F238E27FC236}">
                <a16:creationId xmlns:a16="http://schemas.microsoft.com/office/drawing/2014/main" id="{22AF2317-CE80-B5C3-6CDC-0A336E0DA6D3}"/>
              </a:ext>
            </a:extLst>
          </p:cNvPr>
          <p:cNvPicPr>
            <a:picLocks noChangeAspect="1"/>
          </p:cNvPicPr>
          <p:nvPr/>
        </p:nvPicPr>
        <p:blipFill>
          <a:blip r:embed="rId8"/>
          <a:stretch>
            <a:fillRect/>
          </a:stretch>
        </p:blipFill>
        <p:spPr>
          <a:xfrm>
            <a:off x="10134601" y="1263868"/>
            <a:ext cx="1794934" cy="2399863"/>
          </a:xfrm>
          <a:prstGeom prst="rect">
            <a:avLst/>
          </a:prstGeom>
        </p:spPr>
      </p:pic>
      <p:pic>
        <p:nvPicPr>
          <p:cNvPr id="12" name="Billede 11" descr="Et billede, der indeholder tekst, skærmbillede, Font/skrifttype, Grafik&#10;&#10;Beskrivelsen er genereret automatisk">
            <a:extLst>
              <a:ext uri="{FF2B5EF4-FFF2-40B4-BE49-F238E27FC236}">
                <a16:creationId xmlns:a16="http://schemas.microsoft.com/office/drawing/2014/main" id="{FD81AFC4-85D6-7B9E-5C55-ABE9949CDE43}"/>
              </a:ext>
            </a:extLst>
          </p:cNvPr>
          <p:cNvPicPr>
            <a:picLocks noChangeAspect="1"/>
          </p:cNvPicPr>
          <p:nvPr/>
        </p:nvPicPr>
        <p:blipFill>
          <a:blip r:embed="rId9"/>
          <a:stretch>
            <a:fillRect/>
          </a:stretch>
        </p:blipFill>
        <p:spPr>
          <a:xfrm>
            <a:off x="10135956" y="3970866"/>
            <a:ext cx="1792222" cy="2819401"/>
          </a:xfrm>
          <a:prstGeom prst="rect">
            <a:avLst/>
          </a:prstGeom>
        </p:spPr>
      </p:pic>
    </p:spTree>
    <p:extLst>
      <p:ext uri="{BB962C8B-B14F-4D97-AF65-F5344CB8AC3E}">
        <p14:creationId xmlns:p14="http://schemas.microsoft.com/office/powerpoint/2010/main" val="25527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90386BD-1362-7C7E-DCAE-C9E8C126BF48}"/>
              </a:ext>
            </a:extLst>
          </p:cNvPr>
          <p:cNvSpPr>
            <a:spLocks noGrp="1"/>
          </p:cNvSpPr>
          <p:nvPr>
            <p:ph type="body" sz="quarter" idx="10"/>
          </p:nvPr>
        </p:nvSpPr>
        <p:spPr/>
        <p:txBody>
          <a:bodyPr lIns="91440" tIns="45720" rIns="91440" bIns="45720" anchor="t"/>
          <a:lstStyle/>
          <a:p>
            <a:r>
              <a:rPr lang="da-DK">
                <a:ea typeface="+mj-lt"/>
                <a:cs typeface="+mj-lt"/>
              </a:rPr>
              <a:t>Case: AU Citizen Science </a:t>
            </a:r>
          </a:p>
        </p:txBody>
      </p:sp>
      <p:pic>
        <p:nvPicPr>
          <p:cNvPr id="3" name="Billede 2" descr="Et billede, der indeholder tekst, skærmbillede, Onlinereklamering, Website&#10;&#10;Beskrivelsen er genereret automatisk">
            <a:hlinkClick r:id="rId2"/>
            <a:extLst>
              <a:ext uri="{FF2B5EF4-FFF2-40B4-BE49-F238E27FC236}">
                <a16:creationId xmlns:a16="http://schemas.microsoft.com/office/drawing/2014/main" id="{A05CC699-C543-549D-D40C-6B1D419A0123}"/>
              </a:ext>
            </a:extLst>
          </p:cNvPr>
          <p:cNvPicPr>
            <a:picLocks noChangeAspect="1"/>
          </p:cNvPicPr>
          <p:nvPr/>
        </p:nvPicPr>
        <p:blipFill>
          <a:blip r:embed="rId3"/>
          <a:stretch>
            <a:fillRect/>
          </a:stretch>
        </p:blipFill>
        <p:spPr>
          <a:xfrm>
            <a:off x="1672167" y="1035240"/>
            <a:ext cx="8847666" cy="5786586"/>
          </a:xfrm>
          <a:prstGeom prst="rect">
            <a:avLst/>
          </a:prstGeom>
        </p:spPr>
      </p:pic>
    </p:spTree>
    <p:extLst>
      <p:ext uri="{BB962C8B-B14F-4D97-AF65-F5344CB8AC3E}">
        <p14:creationId xmlns:p14="http://schemas.microsoft.com/office/powerpoint/2010/main" val="276098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a:t>The CS-ICP </a:t>
            </a:r>
            <a:r>
              <a:rPr lang="da-DK" sz="2400" b="1" dirty="0" err="1"/>
              <a:t>may</a:t>
            </a:r>
            <a:r>
              <a:rPr lang="da-DK" sz="2400" b="1" dirty="0"/>
              <a:t> </a:t>
            </a:r>
            <a:r>
              <a:rPr lang="da-DK" sz="2400" b="1" dirty="0" err="1"/>
              <a:t>serve</a:t>
            </a:r>
            <a:r>
              <a:rPr lang="da-DK" sz="2400" b="1" dirty="0"/>
              <a:t> as a vital link </a:t>
            </a:r>
            <a:r>
              <a:rPr lang="da-DK" sz="2400" b="1" dirty="0" err="1"/>
              <a:t>between</a:t>
            </a:r>
            <a:r>
              <a:rPr lang="da-DK" sz="2400" b="1" dirty="0"/>
              <a:t> research and the </a:t>
            </a:r>
            <a:r>
              <a:rPr lang="da-DK" sz="2400" b="1" dirty="0" err="1"/>
              <a:t>wider</a:t>
            </a:r>
            <a:r>
              <a:rPr lang="da-DK" sz="2400" b="1" dirty="0"/>
              <a:t> </a:t>
            </a:r>
            <a:r>
              <a:rPr lang="da-DK" sz="2400" b="1" dirty="0" err="1"/>
              <a:t>community</a:t>
            </a:r>
            <a:r>
              <a:rPr lang="da-DK" sz="2400" b="1" dirty="0"/>
              <a:t>, </a:t>
            </a:r>
            <a:r>
              <a:rPr lang="da-DK" sz="2400" b="1" dirty="0" err="1"/>
              <a:t>ensuring</a:t>
            </a:r>
            <a:r>
              <a:rPr lang="da-DK" sz="2400" b="1" dirty="0"/>
              <a:t> </a:t>
            </a:r>
            <a:r>
              <a:rPr lang="da-DK" sz="2400" b="1" dirty="0" err="1"/>
              <a:t>that</a:t>
            </a:r>
            <a:r>
              <a:rPr lang="da-DK" sz="2400" b="1" dirty="0"/>
              <a:t> </a:t>
            </a:r>
            <a:r>
              <a:rPr lang="da-DK" sz="2400" b="1" dirty="0" err="1"/>
              <a:t>citizen</a:t>
            </a:r>
            <a:r>
              <a:rPr lang="da-DK" sz="2400" b="1" dirty="0"/>
              <a:t> science </a:t>
            </a:r>
            <a:r>
              <a:rPr lang="da-DK" sz="2400" b="1" dirty="0" err="1"/>
              <a:t>projects</a:t>
            </a:r>
            <a:r>
              <a:rPr lang="da-DK" sz="2400" b="1" dirty="0"/>
              <a:t> </a:t>
            </a:r>
            <a:r>
              <a:rPr lang="da-DK" sz="2400" b="1" dirty="0" err="1"/>
              <a:t>align</a:t>
            </a:r>
            <a:r>
              <a:rPr lang="da-DK" sz="2400" b="1" dirty="0"/>
              <a:t> with the </a:t>
            </a:r>
            <a:r>
              <a:rPr lang="da-DK" sz="2400" b="1" dirty="0" err="1"/>
              <a:t>organisation's</a:t>
            </a:r>
            <a:r>
              <a:rPr lang="da-DK" sz="2400" b="1" dirty="0"/>
              <a:t> </a:t>
            </a:r>
            <a:r>
              <a:rPr lang="da-DK" sz="2400" b="1" dirty="0" err="1"/>
              <a:t>goals</a:t>
            </a:r>
            <a:r>
              <a:rPr lang="da-DK" sz="2400" b="1" dirty="0"/>
              <a:t>, </a:t>
            </a:r>
            <a:r>
              <a:rPr lang="da-DK" sz="2400" b="1" dirty="0" err="1"/>
              <a:t>values</a:t>
            </a:r>
            <a:r>
              <a:rPr lang="da-DK" sz="2400" b="1" dirty="0"/>
              <a:t>, and </a:t>
            </a:r>
            <a:r>
              <a:rPr lang="da-DK" sz="2400" b="1" dirty="0" err="1"/>
              <a:t>ethical</a:t>
            </a:r>
            <a:r>
              <a:rPr lang="da-DK" sz="2400" b="1" dirty="0"/>
              <a:t> standards </a:t>
            </a:r>
            <a:r>
              <a:rPr lang="da-DK" sz="2400" b="1" dirty="0" err="1"/>
              <a:t>while</a:t>
            </a:r>
            <a:r>
              <a:rPr lang="da-DK" sz="2400" b="1" dirty="0"/>
              <a:t> </a:t>
            </a:r>
            <a:r>
              <a:rPr lang="da-DK" sz="2400" b="1" dirty="0" err="1"/>
              <a:t>facilitating</a:t>
            </a:r>
            <a:r>
              <a:rPr lang="da-DK" sz="2400" b="1" dirty="0"/>
              <a:t> </a:t>
            </a:r>
            <a:r>
              <a:rPr lang="da-DK" sz="2400" b="1" dirty="0" err="1"/>
              <a:t>their</a:t>
            </a:r>
            <a:r>
              <a:rPr lang="da-DK" sz="2400" b="1" dirty="0"/>
              <a:t> </a:t>
            </a:r>
            <a:r>
              <a:rPr lang="da-DK" sz="2400" b="1" dirty="0" err="1"/>
              <a:t>successful</a:t>
            </a:r>
            <a:r>
              <a:rPr lang="da-DK" sz="2400" b="1" dirty="0"/>
              <a:t> </a:t>
            </a:r>
            <a:r>
              <a:rPr lang="da-DK" sz="2400" b="1" dirty="0" err="1"/>
              <a:t>implementation</a:t>
            </a:r>
            <a:r>
              <a:rPr lang="da-DK" sz="2400" b="1" dirty="0"/>
              <a:t> and </a:t>
            </a:r>
            <a:r>
              <a:rPr lang="da-DK" sz="2400" b="1" dirty="0" err="1"/>
              <a:t>impact</a:t>
            </a:r>
            <a:endParaRPr lang="da-DK" sz="2400" b="1" dirty="0"/>
          </a:p>
          <a:p>
            <a:pPr marL="342900" indent="-342900">
              <a:buChar char="•"/>
            </a:pPr>
            <a:r>
              <a:rPr lang="da-DK" sz="2000" b="1" dirty="0" err="1"/>
              <a:t>Coordination</a:t>
            </a:r>
            <a:r>
              <a:rPr lang="da-DK" sz="2000" b="1" dirty="0"/>
              <a:t> and support: </a:t>
            </a:r>
            <a:r>
              <a:rPr lang="da-DK" sz="2000" dirty="0" err="1"/>
              <a:t>coordinating</a:t>
            </a:r>
            <a:r>
              <a:rPr lang="da-DK" sz="2000" dirty="0"/>
              <a:t> </a:t>
            </a:r>
            <a:r>
              <a:rPr lang="da-DK" sz="2000" dirty="0" err="1"/>
              <a:t>communication</a:t>
            </a:r>
            <a:r>
              <a:rPr lang="da-DK" sz="2000" dirty="0"/>
              <a:t>, </a:t>
            </a:r>
            <a:r>
              <a:rPr lang="da-DK" sz="2000" dirty="0" err="1"/>
              <a:t>offering</a:t>
            </a:r>
            <a:r>
              <a:rPr lang="da-DK" sz="2000" dirty="0"/>
              <a:t> guidance, and </a:t>
            </a:r>
            <a:r>
              <a:rPr lang="da-DK" sz="2000" dirty="0" err="1"/>
              <a:t>allocating</a:t>
            </a:r>
            <a:r>
              <a:rPr lang="da-DK" sz="2000" dirty="0"/>
              <a:t> </a:t>
            </a:r>
            <a:r>
              <a:rPr lang="da-DK" sz="2000" dirty="0" err="1"/>
              <a:t>resources</a:t>
            </a:r>
            <a:r>
              <a:rPr lang="da-DK" sz="2000" dirty="0"/>
              <a:t> for </a:t>
            </a:r>
            <a:r>
              <a:rPr lang="da-DK" sz="2000" dirty="0" err="1"/>
              <a:t>citizen</a:t>
            </a:r>
            <a:r>
              <a:rPr lang="da-DK" sz="2000" dirty="0"/>
              <a:t> science </a:t>
            </a:r>
            <a:r>
              <a:rPr lang="da-DK" sz="2000" dirty="0" err="1"/>
              <a:t>projects</a:t>
            </a:r>
            <a:r>
              <a:rPr lang="da-DK" sz="2000" dirty="0"/>
              <a:t> </a:t>
            </a:r>
            <a:r>
              <a:rPr lang="da-DK" sz="2000" dirty="0" err="1"/>
              <a:t>within</a:t>
            </a:r>
            <a:r>
              <a:rPr lang="da-DK" sz="2000" dirty="0"/>
              <a:t> the </a:t>
            </a:r>
            <a:r>
              <a:rPr lang="da-DK" sz="2000" dirty="0" err="1"/>
              <a:t>organization</a:t>
            </a:r>
            <a:endParaRPr lang="da-DK" sz="2000" dirty="0"/>
          </a:p>
          <a:p>
            <a:pPr marL="342900" indent="-342900">
              <a:buChar char="•"/>
            </a:pPr>
            <a:r>
              <a:rPr lang="da-DK" sz="2000" b="1" dirty="0" err="1"/>
              <a:t>Ethical</a:t>
            </a:r>
            <a:r>
              <a:rPr lang="da-DK" sz="2000" b="1" dirty="0"/>
              <a:t> and legal </a:t>
            </a:r>
            <a:r>
              <a:rPr lang="da-DK" sz="2000" b="1" dirty="0" err="1"/>
              <a:t>compliance</a:t>
            </a:r>
            <a:r>
              <a:rPr lang="da-DK" sz="2000" b="1" dirty="0"/>
              <a:t>: </a:t>
            </a:r>
            <a:r>
              <a:rPr lang="da-DK" sz="2000" dirty="0" err="1"/>
              <a:t>ensuring</a:t>
            </a:r>
            <a:r>
              <a:rPr lang="da-DK" sz="2000" dirty="0"/>
              <a:t> </a:t>
            </a:r>
            <a:r>
              <a:rPr lang="da-DK" sz="2000" dirty="0" err="1"/>
              <a:t>projects</a:t>
            </a:r>
            <a:r>
              <a:rPr lang="da-DK" sz="2000" dirty="0"/>
              <a:t> </a:t>
            </a:r>
            <a:r>
              <a:rPr lang="da-DK" sz="2000" dirty="0" err="1"/>
              <a:t>adhere</a:t>
            </a:r>
            <a:r>
              <a:rPr lang="da-DK" sz="2000" dirty="0"/>
              <a:t> to </a:t>
            </a:r>
            <a:r>
              <a:rPr lang="da-DK" sz="2000" dirty="0" err="1"/>
              <a:t>ethical</a:t>
            </a:r>
            <a:r>
              <a:rPr lang="da-DK" sz="2000" dirty="0"/>
              <a:t> and legal standards, </a:t>
            </a:r>
            <a:r>
              <a:rPr lang="da-DK" sz="2000" dirty="0" err="1"/>
              <a:t>including</a:t>
            </a:r>
            <a:r>
              <a:rPr lang="da-DK" sz="2000" dirty="0"/>
              <a:t> </a:t>
            </a:r>
            <a:r>
              <a:rPr lang="da-DK" sz="2000" dirty="0" err="1"/>
              <a:t>ethics</a:t>
            </a:r>
            <a:r>
              <a:rPr lang="da-DK" sz="2000" dirty="0"/>
              <a:t> </a:t>
            </a:r>
            <a:r>
              <a:rPr lang="da-DK" sz="2000" dirty="0" err="1"/>
              <a:t>review</a:t>
            </a:r>
            <a:r>
              <a:rPr lang="da-DK" sz="2000" dirty="0"/>
              <a:t> and data </a:t>
            </a:r>
            <a:r>
              <a:rPr lang="da-DK" sz="2000" dirty="0" err="1"/>
              <a:t>privacy</a:t>
            </a:r>
            <a:endParaRPr lang="da-DK" sz="2000" dirty="0"/>
          </a:p>
          <a:p>
            <a:pPr marL="342900" indent="-342900">
              <a:buChar char="•"/>
            </a:pPr>
            <a:r>
              <a:rPr lang="da-DK" sz="2000" b="1" dirty="0" err="1"/>
              <a:t>Quality</a:t>
            </a:r>
            <a:r>
              <a:rPr lang="da-DK" sz="2000" b="1" dirty="0"/>
              <a:t> assurance and promotion: </a:t>
            </a:r>
            <a:r>
              <a:rPr lang="da-DK" sz="2000" dirty="0" err="1"/>
              <a:t>maintaining</a:t>
            </a:r>
            <a:r>
              <a:rPr lang="da-DK" sz="2000" dirty="0"/>
              <a:t> </a:t>
            </a:r>
            <a:r>
              <a:rPr lang="da-DK" sz="2000" dirty="0" err="1"/>
              <a:t>project</a:t>
            </a:r>
            <a:r>
              <a:rPr lang="da-DK" sz="2000" dirty="0"/>
              <a:t> </a:t>
            </a:r>
            <a:r>
              <a:rPr lang="da-DK" sz="2000" dirty="0" err="1"/>
              <a:t>quality</a:t>
            </a:r>
            <a:r>
              <a:rPr lang="da-DK" sz="2000" dirty="0"/>
              <a:t>, </a:t>
            </a:r>
            <a:r>
              <a:rPr lang="da-DK" sz="2000" dirty="0" err="1"/>
              <a:t>tracking</a:t>
            </a:r>
            <a:r>
              <a:rPr lang="da-DK" sz="2000" dirty="0"/>
              <a:t> </a:t>
            </a:r>
            <a:r>
              <a:rPr lang="da-DK" sz="2000" dirty="0" err="1"/>
              <a:t>impact</a:t>
            </a:r>
            <a:r>
              <a:rPr lang="da-DK" sz="2000" dirty="0"/>
              <a:t>, and </a:t>
            </a:r>
            <a:r>
              <a:rPr lang="da-DK" sz="2000" dirty="0" err="1"/>
              <a:t>advocating</a:t>
            </a:r>
            <a:r>
              <a:rPr lang="da-DK" sz="2000" dirty="0"/>
              <a:t> for the </a:t>
            </a:r>
            <a:r>
              <a:rPr lang="da-DK" sz="2000" dirty="0" err="1"/>
              <a:t>importance</a:t>
            </a:r>
            <a:r>
              <a:rPr lang="da-DK" sz="2000" dirty="0"/>
              <a:t> of </a:t>
            </a:r>
            <a:r>
              <a:rPr lang="da-DK" sz="2000" dirty="0" err="1"/>
              <a:t>citizen</a:t>
            </a:r>
            <a:r>
              <a:rPr lang="da-DK" sz="2000" dirty="0"/>
              <a:t> science </a:t>
            </a:r>
            <a:r>
              <a:rPr lang="da-DK" sz="2000" dirty="0" err="1"/>
              <a:t>both</a:t>
            </a:r>
            <a:r>
              <a:rPr lang="da-DK" sz="2000" dirty="0"/>
              <a:t> </a:t>
            </a:r>
            <a:r>
              <a:rPr lang="da-DK" sz="2000" dirty="0" err="1"/>
              <a:t>within</a:t>
            </a:r>
            <a:r>
              <a:rPr lang="da-DK" sz="2000" dirty="0"/>
              <a:t> and </a:t>
            </a:r>
            <a:r>
              <a:rPr lang="da-DK" sz="2000" dirty="0" err="1"/>
              <a:t>outside</a:t>
            </a:r>
            <a:r>
              <a:rPr lang="da-DK" sz="2000" dirty="0"/>
              <a:t> the </a:t>
            </a:r>
            <a:r>
              <a:rPr lang="da-DK" sz="2000" dirty="0" err="1"/>
              <a:t>organization</a:t>
            </a:r>
            <a:endParaRPr lang="da-DK" dirty="0"/>
          </a:p>
          <a:p>
            <a:pPr marL="342900" indent="-342900">
              <a:buChar char="•"/>
            </a:pPr>
            <a:endParaRPr lang="da-DK" sz="2400" b="1"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dirty="0" err="1"/>
              <a:t>Initiating</a:t>
            </a:r>
            <a:r>
              <a:rPr lang="da-DK" dirty="0"/>
              <a:t>, </a:t>
            </a:r>
            <a:r>
              <a:rPr lang="da-DK" dirty="0" err="1"/>
              <a:t>facilitating</a:t>
            </a:r>
            <a:r>
              <a:rPr lang="da-DK" dirty="0"/>
              <a:t> and </a:t>
            </a:r>
            <a:r>
              <a:rPr lang="da-DK" dirty="0" err="1"/>
              <a:t>coordinating</a:t>
            </a:r>
            <a:r>
              <a:rPr lang="da-DK" dirty="0"/>
              <a:t> </a:t>
            </a:r>
            <a:r>
              <a:rPr lang="da-DK" dirty="0" err="1">
                <a:ea typeface="+mn-lt"/>
                <a:cs typeface="+mn-lt"/>
              </a:rPr>
              <a:t>citizen</a:t>
            </a:r>
            <a:r>
              <a:rPr lang="da-DK" dirty="0">
                <a:ea typeface="+mn-lt"/>
                <a:cs typeface="+mn-lt"/>
              </a:rPr>
              <a:t> science </a:t>
            </a:r>
            <a:endParaRPr lang="da-DK" dirty="0"/>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a:t>The </a:t>
            </a:r>
            <a:r>
              <a:rPr lang="da-DK" dirty="0" err="1"/>
              <a:t>role</a:t>
            </a:r>
            <a:r>
              <a:rPr lang="da-DK" dirty="0"/>
              <a:t> of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3486127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err="1"/>
              <a:t>Assessment</a:t>
            </a:r>
            <a:r>
              <a:rPr lang="da-DK" sz="2400" b="1" dirty="0"/>
              <a:t> and </a:t>
            </a:r>
            <a:r>
              <a:rPr lang="da-DK" sz="2400" b="1" dirty="0" err="1"/>
              <a:t>needs</a:t>
            </a:r>
            <a:r>
              <a:rPr lang="da-DK" sz="2400" b="1" dirty="0"/>
              <a:t> </a:t>
            </a:r>
            <a:r>
              <a:rPr lang="da-DK" sz="2400" b="1" dirty="0" err="1"/>
              <a:t>analysis</a:t>
            </a:r>
            <a:endParaRPr lang="da-DK" sz="2400" dirty="0"/>
          </a:p>
          <a:p>
            <a:pPr marL="342900" indent="-342900">
              <a:buChar char="•"/>
            </a:pPr>
            <a:r>
              <a:rPr lang="da-DK" sz="2400" dirty="0" err="1"/>
              <a:t>Conduct</a:t>
            </a:r>
            <a:r>
              <a:rPr lang="da-DK" sz="2400" dirty="0"/>
              <a:t> a </a:t>
            </a:r>
            <a:r>
              <a:rPr lang="da-DK" sz="2400" dirty="0" err="1"/>
              <a:t>thorough</a:t>
            </a:r>
            <a:r>
              <a:rPr lang="da-DK" sz="2400" dirty="0"/>
              <a:t> </a:t>
            </a:r>
            <a:r>
              <a:rPr lang="da-DK" sz="2400" dirty="0" err="1"/>
              <a:t>assessment</a:t>
            </a:r>
            <a:r>
              <a:rPr lang="da-DK" sz="2400" dirty="0"/>
              <a:t> of the </a:t>
            </a:r>
            <a:r>
              <a:rPr lang="da-DK" sz="2400" dirty="0" err="1"/>
              <a:t>organization's</a:t>
            </a:r>
            <a:r>
              <a:rPr lang="da-DK" sz="2400" dirty="0"/>
              <a:t> </a:t>
            </a:r>
            <a:r>
              <a:rPr lang="da-DK" sz="2400" dirty="0" err="1"/>
              <a:t>current</a:t>
            </a:r>
            <a:r>
              <a:rPr lang="da-DK" sz="2400" dirty="0"/>
              <a:t> </a:t>
            </a:r>
            <a:r>
              <a:rPr lang="da-DK" sz="2400" dirty="0" err="1"/>
              <a:t>citizen</a:t>
            </a:r>
            <a:r>
              <a:rPr lang="da-DK" sz="2400" dirty="0"/>
              <a:t> science landscape, </a:t>
            </a:r>
            <a:r>
              <a:rPr lang="da-DK" sz="2400" dirty="0" err="1"/>
              <a:t>identifying</a:t>
            </a:r>
            <a:r>
              <a:rPr lang="da-DK" sz="2400" dirty="0"/>
              <a:t> </a:t>
            </a:r>
            <a:r>
              <a:rPr lang="da-DK" sz="2400" dirty="0" err="1"/>
              <a:t>existing</a:t>
            </a:r>
            <a:r>
              <a:rPr lang="da-DK" sz="2400" dirty="0"/>
              <a:t> </a:t>
            </a:r>
            <a:r>
              <a:rPr lang="da-DK" sz="2400" dirty="0" err="1"/>
              <a:t>projects</a:t>
            </a:r>
            <a:r>
              <a:rPr lang="da-DK" sz="2400" dirty="0"/>
              <a:t>, potential </a:t>
            </a:r>
            <a:r>
              <a:rPr lang="da-DK" sz="2400" dirty="0" err="1"/>
              <a:t>stakeholders</a:t>
            </a:r>
            <a:r>
              <a:rPr lang="da-DK" sz="2400" dirty="0"/>
              <a:t>, and </a:t>
            </a:r>
            <a:r>
              <a:rPr lang="da-DK" sz="2400" dirty="0" err="1"/>
              <a:t>resource</a:t>
            </a:r>
            <a:r>
              <a:rPr lang="da-DK" sz="2400" dirty="0"/>
              <a:t> </a:t>
            </a:r>
            <a:r>
              <a:rPr lang="da-DK" sz="2400" dirty="0" err="1"/>
              <a:t>availability</a:t>
            </a:r>
            <a:endParaRPr lang="da-DK" sz="2400" dirty="0"/>
          </a:p>
          <a:p>
            <a:pPr marL="342900" indent="-342900">
              <a:buChar char="•"/>
            </a:pPr>
            <a:r>
              <a:rPr lang="da-DK" sz="2400" dirty="0" err="1"/>
              <a:t>Determine</a:t>
            </a:r>
            <a:r>
              <a:rPr lang="da-DK" sz="2400" dirty="0"/>
              <a:t> the </a:t>
            </a:r>
            <a:r>
              <a:rPr lang="da-DK" sz="2400" dirty="0" err="1"/>
              <a:t>specific</a:t>
            </a:r>
            <a:r>
              <a:rPr lang="da-DK" sz="2400" dirty="0"/>
              <a:t> </a:t>
            </a:r>
            <a:r>
              <a:rPr lang="da-DK" sz="2400" dirty="0" err="1"/>
              <a:t>needs</a:t>
            </a:r>
            <a:r>
              <a:rPr lang="da-DK" sz="2400" dirty="0"/>
              <a:t>, </a:t>
            </a:r>
            <a:r>
              <a:rPr lang="da-DK" sz="2400" dirty="0" err="1"/>
              <a:t>challenges</a:t>
            </a:r>
            <a:r>
              <a:rPr lang="da-DK" sz="2400" dirty="0"/>
              <a:t>, and </a:t>
            </a:r>
            <a:r>
              <a:rPr lang="da-DK" sz="2400" dirty="0" err="1"/>
              <a:t>opportunities</a:t>
            </a:r>
            <a:r>
              <a:rPr lang="da-DK" sz="2400" dirty="0"/>
              <a:t> for </a:t>
            </a:r>
            <a:r>
              <a:rPr lang="da-DK" sz="2400" dirty="0" err="1"/>
              <a:t>citizen</a:t>
            </a:r>
            <a:r>
              <a:rPr lang="da-DK" sz="2400" dirty="0"/>
              <a:t> science </a:t>
            </a:r>
            <a:r>
              <a:rPr lang="da-DK" sz="2400" dirty="0" err="1"/>
              <a:t>within</a:t>
            </a:r>
            <a:r>
              <a:rPr lang="da-DK" sz="2400" dirty="0"/>
              <a:t> the </a:t>
            </a:r>
            <a:r>
              <a:rPr lang="da-DK" sz="2400" dirty="0" err="1"/>
              <a:t>organization</a:t>
            </a:r>
            <a:endParaRPr lang="da-DK" sz="2400" dirty="0"/>
          </a:p>
          <a:p>
            <a:pPr marL="342900" indent="-342900">
              <a:buChar char="•"/>
            </a:pPr>
            <a:endParaRPr lang="da-DK" sz="2400"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dirty="0" err="1"/>
              <a:t>Designing</a:t>
            </a:r>
            <a:r>
              <a:rPr lang="da-DK" dirty="0"/>
              <a:t> for </a:t>
            </a:r>
            <a:r>
              <a:rPr lang="da-DK" dirty="0" err="1"/>
              <a:t>impact</a:t>
            </a:r>
            <a:r>
              <a:rPr lang="da-DK" dirty="0"/>
              <a:t>, </a:t>
            </a:r>
            <a:r>
              <a:rPr lang="da-DK" dirty="0" err="1"/>
              <a:t>outreach</a:t>
            </a:r>
            <a:r>
              <a:rPr lang="da-DK" dirty="0"/>
              <a:t> and </a:t>
            </a:r>
            <a:r>
              <a:rPr lang="da-DK" dirty="0" err="1"/>
              <a:t>sustainability</a:t>
            </a:r>
            <a:endParaRPr lang="da-DK" dirty="0"/>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err="1"/>
              <a:t>Designing</a:t>
            </a:r>
            <a:r>
              <a:rPr lang="da-DK" dirty="0"/>
              <a:t>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2002855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err="1"/>
              <a:t>Role</a:t>
            </a:r>
            <a:r>
              <a:rPr lang="da-DK" sz="2400" b="1" dirty="0"/>
              <a:t> definition and </a:t>
            </a:r>
            <a:r>
              <a:rPr lang="da-DK" sz="2400" b="1" dirty="0" err="1"/>
              <a:t>structure</a:t>
            </a:r>
            <a:endParaRPr lang="da-DK" sz="2400" dirty="0"/>
          </a:p>
          <a:p>
            <a:pPr marL="342900" indent="-342900">
              <a:buChar char="•"/>
            </a:pPr>
            <a:r>
              <a:rPr lang="da-DK" sz="2400" dirty="0" err="1"/>
              <a:t>Define</a:t>
            </a:r>
            <a:r>
              <a:rPr lang="da-DK" sz="2400" dirty="0"/>
              <a:t> the </a:t>
            </a:r>
            <a:r>
              <a:rPr lang="da-DK" sz="2400" dirty="0" err="1"/>
              <a:t>role</a:t>
            </a:r>
            <a:r>
              <a:rPr lang="da-DK" sz="2400" dirty="0"/>
              <a:t> and </a:t>
            </a:r>
            <a:r>
              <a:rPr lang="da-DK" sz="2400" dirty="0" err="1"/>
              <a:t>responsibilities</a:t>
            </a:r>
            <a:r>
              <a:rPr lang="da-DK" sz="2400" dirty="0"/>
              <a:t> of the CS-ICP, </a:t>
            </a:r>
            <a:r>
              <a:rPr lang="da-DK" sz="2400" dirty="0" err="1"/>
              <a:t>including</a:t>
            </a:r>
            <a:r>
              <a:rPr lang="da-DK" sz="2400" dirty="0"/>
              <a:t> </a:t>
            </a:r>
            <a:r>
              <a:rPr lang="da-DK" sz="2400" dirty="0" err="1"/>
              <a:t>their</a:t>
            </a:r>
            <a:r>
              <a:rPr lang="da-DK" sz="2400" dirty="0"/>
              <a:t> </a:t>
            </a:r>
            <a:r>
              <a:rPr lang="da-DK" sz="2400" dirty="0" err="1"/>
              <a:t>scope</a:t>
            </a:r>
            <a:r>
              <a:rPr lang="da-DK" sz="2400" dirty="0"/>
              <a:t> of </a:t>
            </a:r>
            <a:r>
              <a:rPr lang="da-DK" sz="2400" dirty="0" err="1"/>
              <a:t>authority</a:t>
            </a:r>
            <a:r>
              <a:rPr lang="da-DK" sz="2400" dirty="0"/>
              <a:t>, </a:t>
            </a:r>
            <a:r>
              <a:rPr lang="da-DK" sz="2400" dirty="0" err="1"/>
              <a:t>reporting</a:t>
            </a:r>
            <a:r>
              <a:rPr lang="da-DK" sz="2400" dirty="0"/>
              <a:t> </a:t>
            </a:r>
            <a:r>
              <a:rPr lang="da-DK" sz="2400" dirty="0" err="1"/>
              <a:t>structure</a:t>
            </a:r>
            <a:r>
              <a:rPr lang="da-DK" sz="2400" dirty="0"/>
              <a:t>, and </a:t>
            </a:r>
            <a:r>
              <a:rPr lang="da-DK" sz="2400" dirty="0" err="1"/>
              <a:t>key</a:t>
            </a:r>
            <a:r>
              <a:rPr lang="da-DK" sz="2400" dirty="0"/>
              <a:t> </a:t>
            </a:r>
            <a:r>
              <a:rPr lang="da-DK" sz="2400" dirty="0" err="1"/>
              <a:t>functions</a:t>
            </a:r>
            <a:endParaRPr lang="da-DK" sz="2400" dirty="0"/>
          </a:p>
          <a:p>
            <a:pPr marL="342900" indent="-342900">
              <a:buChar char="•"/>
            </a:pPr>
            <a:r>
              <a:rPr lang="da-DK" sz="2400" dirty="0" err="1"/>
              <a:t>Consider</a:t>
            </a:r>
            <a:r>
              <a:rPr lang="da-DK" sz="2400" dirty="0"/>
              <a:t> </a:t>
            </a:r>
            <a:r>
              <a:rPr lang="da-DK" sz="2400" dirty="0" err="1"/>
              <a:t>whether</a:t>
            </a:r>
            <a:r>
              <a:rPr lang="da-DK" sz="2400" dirty="0"/>
              <a:t> the CS-ICP </a:t>
            </a:r>
            <a:r>
              <a:rPr lang="da-DK" sz="2400" dirty="0" err="1"/>
              <a:t>should</a:t>
            </a:r>
            <a:r>
              <a:rPr lang="da-DK" sz="2400" dirty="0"/>
              <a:t> </a:t>
            </a:r>
            <a:r>
              <a:rPr lang="da-DK" sz="2400" dirty="0" err="1"/>
              <a:t>be</a:t>
            </a:r>
            <a:r>
              <a:rPr lang="da-DK" sz="2400" dirty="0"/>
              <a:t> a </a:t>
            </a:r>
            <a:r>
              <a:rPr lang="da-DK" sz="2400" dirty="0" err="1"/>
              <a:t>dedicated</a:t>
            </a:r>
            <a:r>
              <a:rPr lang="da-DK" sz="2400" dirty="0"/>
              <a:t> </a:t>
            </a:r>
            <a:r>
              <a:rPr lang="da-DK" sz="2400" dirty="0" err="1"/>
              <a:t>individual</a:t>
            </a:r>
            <a:r>
              <a:rPr lang="da-DK" sz="2400" dirty="0"/>
              <a:t>, a team, or a </a:t>
            </a:r>
            <a:r>
              <a:rPr lang="da-DK" sz="2400" dirty="0" err="1"/>
              <a:t>committee</a:t>
            </a:r>
            <a:r>
              <a:rPr lang="da-DK" sz="2400" dirty="0"/>
              <a:t>, </a:t>
            </a:r>
            <a:r>
              <a:rPr lang="da-DK" sz="2400" dirty="0" err="1"/>
              <a:t>depending</a:t>
            </a:r>
            <a:r>
              <a:rPr lang="da-DK" sz="2400" dirty="0"/>
              <a:t> on the </a:t>
            </a:r>
            <a:r>
              <a:rPr lang="da-DK" sz="2400" dirty="0" err="1"/>
              <a:t>organization's</a:t>
            </a:r>
            <a:r>
              <a:rPr lang="da-DK" sz="2400" dirty="0"/>
              <a:t> </a:t>
            </a:r>
            <a:r>
              <a:rPr lang="da-DK" sz="2400" dirty="0" err="1"/>
              <a:t>size</a:t>
            </a:r>
            <a:r>
              <a:rPr lang="da-DK" sz="2400" dirty="0"/>
              <a:t> and citizen science </a:t>
            </a:r>
            <a:r>
              <a:rPr lang="da-DK" sz="2400" dirty="0" err="1"/>
              <a:t>goals</a:t>
            </a:r>
            <a:endParaRPr lang="da-DK" sz="2400" dirty="0"/>
          </a:p>
          <a:p>
            <a:endParaRPr lang="da-DK" sz="2400" b="1" dirty="0"/>
          </a:p>
          <a:p>
            <a:pPr marL="342900" indent="-342900">
              <a:buChar char="•"/>
            </a:pPr>
            <a:endParaRPr lang="da-DK" sz="2400" b="1"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err="1"/>
              <a:t>Designing</a:t>
            </a:r>
            <a:r>
              <a:rPr lang="da-DK"/>
              <a:t> for </a:t>
            </a:r>
            <a:r>
              <a:rPr lang="da-DK" err="1"/>
              <a:t>impact</a:t>
            </a:r>
            <a:r>
              <a:rPr lang="da-DK"/>
              <a:t>, </a:t>
            </a:r>
            <a:r>
              <a:rPr lang="da-DK" err="1"/>
              <a:t>outreach</a:t>
            </a:r>
            <a:r>
              <a:rPr lang="da-DK"/>
              <a:t> and </a:t>
            </a:r>
            <a:r>
              <a:rPr lang="da-DK" err="1"/>
              <a:t>sustainability</a:t>
            </a:r>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err="1"/>
              <a:t>Designing</a:t>
            </a:r>
            <a:r>
              <a:rPr lang="da-DK" dirty="0"/>
              <a:t>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724833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FC23DE52-C928-8530-822E-2A9BC38739FE}"/>
              </a:ext>
            </a:extLst>
          </p:cNvPr>
          <p:cNvSpPr>
            <a:spLocks noGrp="1"/>
          </p:cNvSpPr>
          <p:nvPr>
            <p:ph type="body" sz="quarter" idx="12"/>
          </p:nvPr>
        </p:nvSpPr>
        <p:spPr/>
        <p:txBody>
          <a:bodyPr lIns="91440" tIns="45720" rIns="91440" bIns="45720" anchor="t"/>
          <a:lstStyle/>
          <a:p>
            <a:r>
              <a:rPr lang="da-DK" sz="2400" b="1" dirty="0"/>
              <a:t>Training and integration</a:t>
            </a:r>
            <a:endParaRPr lang="da-DK" sz="2400" dirty="0"/>
          </a:p>
          <a:p>
            <a:pPr marL="342900" indent="-342900">
              <a:buChar char="•"/>
            </a:pPr>
            <a:r>
              <a:rPr lang="da-DK" sz="2400" dirty="0"/>
              <a:t>Provide </a:t>
            </a:r>
            <a:r>
              <a:rPr lang="da-DK" sz="2400" dirty="0" err="1"/>
              <a:t>necessary</a:t>
            </a:r>
            <a:r>
              <a:rPr lang="da-DK" sz="2400" dirty="0"/>
              <a:t> </a:t>
            </a:r>
            <a:r>
              <a:rPr lang="da-DK" sz="2400" dirty="0" err="1"/>
              <a:t>training</a:t>
            </a:r>
            <a:r>
              <a:rPr lang="da-DK" sz="2400" dirty="0"/>
              <a:t> and support to the CS-ICP to </a:t>
            </a:r>
            <a:r>
              <a:rPr lang="da-DK" sz="2400" dirty="0" err="1"/>
              <a:t>ensure</a:t>
            </a:r>
            <a:r>
              <a:rPr lang="da-DK" sz="2400" dirty="0"/>
              <a:t> </a:t>
            </a:r>
            <a:r>
              <a:rPr lang="da-DK" sz="2400" dirty="0" err="1"/>
              <a:t>they</a:t>
            </a:r>
            <a:r>
              <a:rPr lang="da-DK" sz="2400" dirty="0"/>
              <a:t> have the </a:t>
            </a:r>
            <a:r>
              <a:rPr lang="da-DK" sz="2400" dirty="0" err="1"/>
              <a:t>expertise</a:t>
            </a:r>
            <a:r>
              <a:rPr lang="da-DK" sz="2400" dirty="0"/>
              <a:t> and </a:t>
            </a:r>
            <a:r>
              <a:rPr lang="da-DK" sz="2400" dirty="0" err="1"/>
              <a:t>knowledge</a:t>
            </a:r>
            <a:r>
              <a:rPr lang="da-DK" sz="2400" dirty="0"/>
              <a:t> </a:t>
            </a:r>
            <a:r>
              <a:rPr lang="da-DK" sz="2400" dirty="0" err="1"/>
              <a:t>needed</a:t>
            </a:r>
            <a:r>
              <a:rPr lang="da-DK" sz="2400" dirty="0"/>
              <a:t> to </a:t>
            </a:r>
            <a:r>
              <a:rPr lang="da-DK" sz="2400" dirty="0" err="1"/>
              <a:t>fulfill</a:t>
            </a:r>
            <a:r>
              <a:rPr lang="da-DK" sz="2400" dirty="0"/>
              <a:t> </a:t>
            </a:r>
            <a:r>
              <a:rPr lang="da-DK" sz="2400" dirty="0" err="1"/>
              <a:t>their</a:t>
            </a:r>
            <a:r>
              <a:rPr lang="da-DK" sz="2400" dirty="0"/>
              <a:t> </a:t>
            </a:r>
            <a:r>
              <a:rPr lang="da-DK" sz="2400" dirty="0" err="1"/>
              <a:t>role</a:t>
            </a:r>
            <a:r>
              <a:rPr lang="da-DK" sz="2400" dirty="0"/>
              <a:t> </a:t>
            </a:r>
            <a:r>
              <a:rPr lang="da-DK" sz="2400" dirty="0" err="1"/>
              <a:t>effectively</a:t>
            </a:r>
            <a:endParaRPr lang="da-DK" sz="2400" dirty="0"/>
          </a:p>
          <a:p>
            <a:pPr marL="342900" indent="-342900">
              <a:buChar char="•"/>
            </a:pPr>
            <a:r>
              <a:rPr lang="da-DK" sz="2400" dirty="0" err="1"/>
              <a:t>Integrate</a:t>
            </a:r>
            <a:r>
              <a:rPr lang="da-DK" sz="2400" dirty="0"/>
              <a:t> the CS-ICP </a:t>
            </a:r>
            <a:r>
              <a:rPr lang="da-DK" sz="2400" dirty="0" err="1"/>
              <a:t>into</a:t>
            </a:r>
            <a:r>
              <a:rPr lang="da-DK" sz="2400" dirty="0"/>
              <a:t> the </a:t>
            </a:r>
            <a:r>
              <a:rPr lang="da-DK" sz="2400" dirty="0" err="1"/>
              <a:t>organization's</a:t>
            </a:r>
            <a:r>
              <a:rPr lang="da-DK" sz="2400" dirty="0"/>
              <a:t> </a:t>
            </a:r>
            <a:r>
              <a:rPr lang="da-DK" sz="2400" dirty="0" err="1"/>
              <a:t>existing</a:t>
            </a:r>
            <a:r>
              <a:rPr lang="da-DK" sz="2400" dirty="0"/>
              <a:t> </a:t>
            </a:r>
            <a:r>
              <a:rPr lang="da-DK" sz="2400" dirty="0" err="1"/>
              <a:t>structures</a:t>
            </a:r>
            <a:r>
              <a:rPr lang="da-DK" sz="2400" dirty="0"/>
              <a:t> and </a:t>
            </a:r>
            <a:r>
              <a:rPr lang="da-DK" sz="2400" dirty="0" err="1"/>
              <a:t>communication</a:t>
            </a:r>
            <a:r>
              <a:rPr lang="da-DK" sz="2400" dirty="0"/>
              <a:t> </a:t>
            </a:r>
            <a:r>
              <a:rPr lang="da-DK" sz="2400" dirty="0" err="1"/>
              <a:t>channels</a:t>
            </a:r>
            <a:r>
              <a:rPr lang="da-DK" sz="2400" dirty="0"/>
              <a:t> to </a:t>
            </a:r>
            <a:r>
              <a:rPr lang="da-DK" sz="2400" dirty="0" err="1"/>
              <a:t>facilitate</a:t>
            </a:r>
            <a:r>
              <a:rPr lang="da-DK" sz="2400" dirty="0"/>
              <a:t> </a:t>
            </a:r>
            <a:r>
              <a:rPr lang="da-DK" sz="2400" dirty="0" err="1"/>
              <a:t>seamless</a:t>
            </a:r>
            <a:r>
              <a:rPr lang="da-DK" sz="2400" dirty="0"/>
              <a:t> </a:t>
            </a:r>
            <a:r>
              <a:rPr lang="da-DK" sz="2400" dirty="0" err="1"/>
              <a:t>coordination</a:t>
            </a:r>
            <a:r>
              <a:rPr lang="da-DK" sz="2400" dirty="0"/>
              <a:t> with researchers and citizen science </a:t>
            </a:r>
            <a:r>
              <a:rPr lang="da-DK" sz="2400" dirty="0" err="1"/>
              <a:t>initiatives</a:t>
            </a:r>
            <a:endParaRPr lang="da-DK" sz="2400" dirty="0"/>
          </a:p>
          <a:p>
            <a:endParaRPr lang="da-DK" sz="2400" b="1" dirty="0"/>
          </a:p>
          <a:p>
            <a:pPr marL="342900" indent="-342900">
              <a:buChar char="•"/>
            </a:pPr>
            <a:endParaRPr lang="da-DK" sz="2400" b="1" dirty="0"/>
          </a:p>
        </p:txBody>
      </p:sp>
      <p:sp>
        <p:nvSpPr>
          <p:cNvPr id="4" name="Pladsholder til tekst 3">
            <a:extLst>
              <a:ext uri="{FF2B5EF4-FFF2-40B4-BE49-F238E27FC236}">
                <a16:creationId xmlns:a16="http://schemas.microsoft.com/office/drawing/2014/main" id="{416D94B1-1B5C-8368-D9C4-75430EC03467}"/>
              </a:ext>
            </a:extLst>
          </p:cNvPr>
          <p:cNvSpPr>
            <a:spLocks noGrp="1"/>
          </p:cNvSpPr>
          <p:nvPr>
            <p:ph type="body" sz="quarter" idx="11"/>
          </p:nvPr>
        </p:nvSpPr>
        <p:spPr/>
        <p:txBody>
          <a:bodyPr lIns="91440" tIns="45720" rIns="91440" bIns="45720" anchor="t"/>
          <a:lstStyle/>
          <a:p>
            <a:r>
              <a:rPr lang="da-DK" err="1"/>
              <a:t>Designing</a:t>
            </a:r>
            <a:r>
              <a:rPr lang="da-DK"/>
              <a:t> for </a:t>
            </a:r>
            <a:r>
              <a:rPr lang="da-DK" err="1"/>
              <a:t>impact</a:t>
            </a:r>
            <a:r>
              <a:rPr lang="da-DK"/>
              <a:t>, </a:t>
            </a:r>
            <a:r>
              <a:rPr lang="da-DK" err="1"/>
              <a:t>outreach</a:t>
            </a:r>
            <a:r>
              <a:rPr lang="da-DK"/>
              <a:t> and </a:t>
            </a:r>
            <a:r>
              <a:rPr lang="da-DK" err="1"/>
              <a:t>sustainability</a:t>
            </a:r>
          </a:p>
        </p:txBody>
      </p:sp>
      <p:sp>
        <p:nvSpPr>
          <p:cNvPr id="2" name="Pladsholder til tekst 1">
            <a:extLst>
              <a:ext uri="{FF2B5EF4-FFF2-40B4-BE49-F238E27FC236}">
                <a16:creationId xmlns:a16="http://schemas.microsoft.com/office/drawing/2014/main" id="{55573FE9-943A-2766-BBA5-7FFFF9649E6F}"/>
              </a:ext>
            </a:extLst>
          </p:cNvPr>
          <p:cNvSpPr>
            <a:spLocks noGrp="1"/>
          </p:cNvSpPr>
          <p:nvPr>
            <p:ph type="body" sz="quarter" idx="10"/>
          </p:nvPr>
        </p:nvSpPr>
        <p:spPr/>
        <p:txBody>
          <a:bodyPr lIns="91440" tIns="45720" rIns="91440" bIns="45720" anchor="t"/>
          <a:lstStyle/>
          <a:p>
            <a:r>
              <a:rPr lang="da-DK" dirty="0" err="1"/>
              <a:t>Designing</a:t>
            </a:r>
            <a:r>
              <a:rPr lang="da-DK" dirty="0"/>
              <a:t> an </a:t>
            </a:r>
            <a:r>
              <a:rPr lang="da-DK" dirty="0" err="1"/>
              <a:t>institutional</a:t>
            </a:r>
            <a:r>
              <a:rPr lang="da-DK" dirty="0"/>
              <a:t> </a:t>
            </a:r>
            <a:r>
              <a:rPr lang="da-DK" dirty="0" err="1"/>
              <a:t>contact</a:t>
            </a:r>
            <a:r>
              <a:rPr lang="da-DK" dirty="0"/>
              <a:t> point for </a:t>
            </a:r>
            <a:r>
              <a:rPr lang="da-DK" dirty="0" err="1"/>
              <a:t>citizen</a:t>
            </a:r>
            <a:r>
              <a:rPr lang="da-DK" dirty="0"/>
              <a:t> science (CS-ICP)</a:t>
            </a:r>
          </a:p>
        </p:txBody>
      </p:sp>
    </p:spTree>
    <p:extLst>
      <p:ext uri="{BB962C8B-B14F-4D97-AF65-F5344CB8AC3E}">
        <p14:creationId xmlns:p14="http://schemas.microsoft.com/office/powerpoint/2010/main" val="3090005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2527138"/>
            <a:ext cx="5120315" cy="2255134"/>
          </a:xfrm>
        </p:spPr>
        <p:txBody>
          <a:bodyPr lIns="91440" tIns="45720" rIns="91440" bIns="45720" anchor="t"/>
          <a:lstStyle/>
          <a:p>
            <a:r>
              <a:rPr lang="en-US" dirty="0"/>
              <a:t>Creating your institutional contact point for citizen science</a:t>
            </a:r>
            <a:endParaRPr lang="it-IT" dirty="0"/>
          </a:p>
        </p:txBody>
      </p:sp>
      <p:sp>
        <p:nvSpPr>
          <p:cNvPr id="6" name="Text Placeholder 2">
            <a:extLst>
              <a:ext uri="{FF2B5EF4-FFF2-40B4-BE49-F238E27FC236}">
                <a16:creationId xmlns:a16="http://schemas.microsoft.com/office/drawing/2014/main" id="{326900A8-78D2-5491-B03B-3F7D20A649F0}"/>
              </a:ext>
            </a:extLst>
          </p:cNvPr>
          <p:cNvSpPr txBox="1">
            <a:spLocks/>
          </p:cNvSpPr>
          <p:nvPr/>
        </p:nvSpPr>
        <p:spPr>
          <a:xfrm>
            <a:off x="1109663" y="4917444"/>
            <a:ext cx="3981146" cy="398012"/>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ea typeface="+mn-lt"/>
                <a:cs typeface="+mn-lt"/>
              </a:rPr>
              <a:t>Training </a:t>
            </a:r>
            <a:r>
              <a:rPr lang="da-DK" dirty="0" err="1">
                <a:ea typeface="+mn-lt"/>
                <a:cs typeface="+mn-lt"/>
              </a:rPr>
              <a:t>Module</a:t>
            </a:r>
            <a:r>
              <a:rPr lang="da-DK" dirty="0">
                <a:ea typeface="+mn-lt"/>
                <a:cs typeface="+mn-lt"/>
              </a:rPr>
              <a:t> 3.2.3 Interactive session</a:t>
            </a:r>
            <a:endParaRPr lang="da-DK" dirty="0"/>
          </a:p>
        </p:txBody>
      </p:sp>
    </p:spTree>
    <p:extLst>
      <p:ext uri="{BB962C8B-B14F-4D97-AF65-F5344CB8AC3E}">
        <p14:creationId xmlns:p14="http://schemas.microsoft.com/office/powerpoint/2010/main" val="2667463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Interactive session: Creating your institutional contact point for citizen science</a:t>
            </a:r>
          </a:p>
          <a:p>
            <a:endParaRPr lang="en-GB" dirty="0"/>
          </a:p>
        </p:txBody>
      </p:sp>
      <p:graphicFrame>
        <p:nvGraphicFramePr>
          <p:cNvPr id="13" name="Table 12">
            <a:extLst>
              <a:ext uri="{FF2B5EF4-FFF2-40B4-BE49-F238E27FC236}">
                <a16:creationId xmlns:a16="http://schemas.microsoft.com/office/drawing/2014/main" id="{7B294C02-E56D-6047-343B-B657505ED7BA}"/>
              </a:ext>
            </a:extLst>
          </p:cNvPr>
          <p:cNvGraphicFramePr>
            <a:graphicFrameLocks noGrp="1"/>
          </p:cNvGraphicFramePr>
          <p:nvPr>
            <p:extLst>
              <p:ext uri="{D42A27DB-BD31-4B8C-83A1-F6EECF244321}">
                <p14:modId xmlns:p14="http://schemas.microsoft.com/office/powerpoint/2010/main" val="2345706113"/>
              </p:ext>
            </p:extLst>
          </p:nvPr>
        </p:nvGraphicFramePr>
        <p:xfrm>
          <a:off x="934029" y="1590006"/>
          <a:ext cx="10403456" cy="4354465"/>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19810">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10680">
                <a:tc>
                  <a:txBody>
                    <a:bodyPr/>
                    <a:lstStyle/>
                    <a:p>
                      <a:r>
                        <a:rPr lang="en-US" sz="1400" dirty="0">
                          <a:effectLst/>
                        </a:rPr>
                        <a:t>Needs assessment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will reflect on the unique needs and characteristics of their institutions, </a:t>
                      </a:r>
                      <a:r>
                        <a:rPr lang="en-US" sz="1400" baseline="0" dirty="0">
                          <a:effectLst/>
                        </a:rPr>
                        <a:t>s</a:t>
                      </a:r>
                      <a:r>
                        <a:rPr lang="en-US" sz="1400" dirty="0">
                          <a:effectLst/>
                        </a:rPr>
                        <a:t>haring insights and potential benefits of an institutional contact point for citizen science (CS-ICP).</a:t>
                      </a:r>
                      <a:r>
                        <a:rPr lang="en-US" sz="1400" baseline="0" dirty="0">
                          <a:effectLst/>
                        </a:rPr>
                        <a:t> They must do a collective </a:t>
                      </a:r>
                      <a:r>
                        <a:rPr lang="en-US" sz="1400" dirty="0">
                          <a:effectLst/>
                        </a:rPr>
                        <a:t>brainstorm to identify specific challenges and opportunities.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1064294">
                <a:tc>
                  <a:txBody>
                    <a:bodyPr/>
                    <a:lstStyle/>
                    <a:p>
                      <a:r>
                        <a:rPr lang="en-US" sz="1400" dirty="0">
                          <a:effectLst/>
                        </a:rPr>
                        <a:t>Designing the</a:t>
                      </a:r>
                      <a:r>
                        <a:rPr lang="en-US" sz="1400" baseline="0" dirty="0">
                          <a:effectLst/>
                        </a:rPr>
                        <a:t> contact point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may</a:t>
                      </a:r>
                      <a:r>
                        <a:rPr lang="en-US" sz="1400" baseline="0" dirty="0">
                          <a:effectLst/>
                        </a:rPr>
                        <a:t> use </a:t>
                      </a:r>
                      <a:r>
                        <a:rPr lang="en-US" sz="1400" dirty="0">
                          <a:effectLst/>
                        </a:rPr>
                        <a:t>a template or worksheet provided</a:t>
                      </a:r>
                      <a:r>
                        <a:rPr lang="en-US" sz="1400" baseline="0" dirty="0">
                          <a:effectLst/>
                        </a:rPr>
                        <a:t> to design these </a:t>
                      </a:r>
                      <a:r>
                        <a:rPr lang="en-US" sz="1400" dirty="0">
                          <a:effectLst/>
                        </a:rPr>
                        <a:t>components of an institutional contact point:</a:t>
                      </a:r>
                      <a:r>
                        <a:rPr lang="en-US" sz="1400" baseline="0" dirty="0">
                          <a:effectLst/>
                        </a:rPr>
                        <a:t> </a:t>
                      </a:r>
                      <a:r>
                        <a:rPr lang="en-US" sz="1400" dirty="0">
                          <a:effectLst/>
                        </a:rPr>
                        <a:t>Online hub/portal, Service desk,</a:t>
                      </a:r>
                      <a:r>
                        <a:rPr lang="en-US" sz="1400" baseline="0" dirty="0">
                          <a:effectLst/>
                        </a:rPr>
                        <a:t> </a:t>
                      </a:r>
                      <a:r>
                        <a:rPr lang="en-US" sz="1400" dirty="0">
                          <a:effectLst/>
                        </a:rPr>
                        <a:t>Communication tools</a:t>
                      </a:r>
                      <a:r>
                        <a:rPr lang="en-US" sz="1400" baseline="0" dirty="0">
                          <a:effectLst/>
                        </a:rPr>
                        <a:t> and </a:t>
                      </a:r>
                      <a:r>
                        <a:rPr lang="en-US" sz="1400" dirty="0">
                          <a:effectLst/>
                        </a:rPr>
                        <a:t>platform,</a:t>
                      </a:r>
                      <a:r>
                        <a:rPr lang="en-US" sz="1400" baseline="0" dirty="0">
                          <a:effectLst/>
                        </a:rPr>
                        <a:t> </a:t>
                      </a:r>
                      <a:r>
                        <a:rPr lang="en-US" sz="1400" dirty="0">
                          <a:effectLst/>
                        </a:rPr>
                        <a:t>Knowledge and expertise (best practices, protocols, evaluation forms, etc.),</a:t>
                      </a:r>
                      <a:r>
                        <a:rPr lang="en-US" sz="1400" baseline="0" dirty="0">
                          <a:effectLst/>
                        </a:rPr>
                        <a:t> </a:t>
                      </a:r>
                      <a:r>
                        <a:rPr lang="en-US" sz="1400" dirty="0">
                          <a:effectLst/>
                        </a:rPr>
                        <a:t>Partnership frameworks.</a:t>
                      </a:r>
                    </a:p>
                    <a:p>
                      <a:r>
                        <a:rPr lang="en-US" sz="1400" dirty="0">
                          <a:effectLst/>
                        </a:rPr>
                        <a:t>This part</a:t>
                      </a:r>
                      <a:r>
                        <a:rPr lang="en-US" sz="1400" baseline="0" dirty="0">
                          <a:effectLst/>
                        </a:rPr>
                        <a:t> of the program ends with g</a:t>
                      </a:r>
                      <a:r>
                        <a:rPr lang="en-US" sz="1400" dirty="0">
                          <a:effectLst/>
                        </a:rPr>
                        <a:t>roup discussions for idea exchange and feedback.</a:t>
                      </a:r>
                    </a:p>
                  </a:txBody>
                  <a:tcPr marL="25400" marR="25400" marT="25400" marB="25400"/>
                </a:tc>
                <a:extLst>
                  <a:ext uri="{0D108BD9-81ED-4DB2-BD59-A6C34878D82A}">
                    <a16:rowId xmlns:a16="http://schemas.microsoft.com/office/drawing/2014/main" val="1869341490"/>
                  </a:ext>
                </a:extLst>
              </a:tr>
              <a:tr h="1030887">
                <a:tc>
                  <a:txBody>
                    <a:bodyPr/>
                    <a:lstStyle/>
                    <a:p>
                      <a:r>
                        <a:rPr lang="en-US" sz="1400" dirty="0">
                          <a:effectLst/>
                        </a:rPr>
                        <a:t>Governance</a:t>
                      </a:r>
                      <a:r>
                        <a:rPr lang="en-US" sz="1400" baseline="0" dirty="0">
                          <a:effectLst/>
                        </a:rPr>
                        <a:t> framework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Based</a:t>
                      </a:r>
                      <a:r>
                        <a:rPr lang="en-US" sz="1400" baseline="0" dirty="0">
                          <a:effectLst/>
                        </a:rPr>
                        <a:t> on </a:t>
                      </a:r>
                      <a:r>
                        <a:rPr lang="en-US" sz="1400" dirty="0">
                          <a:effectLst/>
                        </a:rPr>
                        <a:t>an example governance framework (e.g., the INCENTIVE project’s framework),</a:t>
                      </a:r>
                      <a:r>
                        <a:rPr lang="en-US" sz="1400" baseline="0" dirty="0">
                          <a:effectLst/>
                        </a:rPr>
                        <a:t> p</a:t>
                      </a:r>
                      <a:r>
                        <a:rPr lang="en-US" sz="1400" dirty="0">
                          <a:effectLst/>
                        </a:rPr>
                        <a:t>articipants will consider how to adapt and implement governance at their institution and for the specific CS-ICP. The governance</a:t>
                      </a:r>
                      <a:r>
                        <a:rPr lang="en-US" sz="1400" baseline="0" dirty="0">
                          <a:effectLst/>
                        </a:rPr>
                        <a:t> framework should include a tailored roadmap for establishing a CS-ICP that aligns with the unique needs and goals of their respective </a:t>
                      </a:r>
                      <a:r>
                        <a:rPr lang="en-US" sz="1400" baseline="0" dirty="0" err="1">
                          <a:effectLst/>
                        </a:rPr>
                        <a:t>organisations</a:t>
                      </a:r>
                      <a:r>
                        <a:rPr lang="en-US" sz="1400" baseline="0" dirty="0">
                          <a:effectLst/>
                        </a:rPr>
                        <a: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988775">
                <a:tc>
                  <a:txBody>
                    <a:bodyPr/>
                    <a:lstStyle/>
                    <a:p>
                      <a:r>
                        <a:rPr lang="en-US" sz="1400" dirty="0">
                          <a:effectLst/>
                        </a:rPr>
                        <a:t>Sharing and feedback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will briefly present their draft institutional contact point designs to the group.</a:t>
                      </a:r>
                      <a:r>
                        <a:rPr lang="en-US" sz="1400" baseline="0" dirty="0">
                          <a:effectLst/>
                        </a:rPr>
                        <a:t> </a:t>
                      </a:r>
                      <a:r>
                        <a:rPr lang="en-US" sz="1400" dirty="0">
                          <a:effectLst/>
                        </a:rPr>
                        <a:t>Peers provide feedback, suggestions, and insights.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bl>
          </a:graphicData>
        </a:graphic>
      </p:graphicFrame>
    </p:spTree>
    <p:extLst>
      <p:ext uri="{BB962C8B-B14F-4D97-AF65-F5344CB8AC3E}">
        <p14:creationId xmlns:p14="http://schemas.microsoft.com/office/powerpoint/2010/main" val="1923102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0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09662" y="1682669"/>
            <a:ext cx="6050263" cy="2482113"/>
          </a:xfrm>
        </p:spPr>
        <p:txBody>
          <a:bodyPr/>
          <a:lstStyle/>
          <a:p>
            <a:r>
              <a:rPr lang="en-US" sz="4000" i="0" u="none" strike="noStrike" kern="1200" dirty="0">
                <a:solidFill>
                  <a:schemeClr val="dk1"/>
                </a:solidFill>
                <a:effectLst/>
              </a:rPr>
              <a:t>Successful institutional promotion of resources and infrastructure to support citizen science</a:t>
            </a:r>
            <a:endParaRPr lang="en-US" dirty="0"/>
          </a:p>
        </p:txBody>
      </p:sp>
      <p:sp>
        <p:nvSpPr>
          <p:cNvPr id="4" name="Text Placeholder 1">
            <a:extLst>
              <a:ext uri="{FF2B5EF4-FFF2-40B4-BE49-F238E27FC236}">
                <a16:creationId xmlns:a16="http://schemas.microsoft.com/office/drawing/2014/main" id="{8B782A35-56D8-B823-4EF3-136CCA9B5E73}"/>
              </a:ext>
            </a:extLst>
          </p:cNvPr>
          <p:cNvSpPr txBox="1">
            <a:spLocks/>
          </p:cNvSpPr>
          <p:nvPr/>
        </p:nvSpPr>
        <p:spPr>
          <a:xfrm>
            <a:off x="1109662" y="5647051"/>
            <a:ext cx="403975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Training Module 3.1.1</a:t>
            </a:r>
            <a:endParaRPr lang="da-DK" dirty="0"/>
          </a:p>
        </p:txBody>
      </p:sp>
    </p:spTree>
    <p:extLst>
      <p:ext uri="{BB962C8B-B14F-4D97-AF65-F5344CB8AC3E}">
        <p14:creationId xmlns:p14="http://schemas.microsoft.com/office/powerpoint/2010/main" val="184557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D09578-D008-F886-C319-546E48E69852}"/>
              </a:ext>
            </a:extLst>
          </p:cNvPr>
          <p:cNvSpPr/>
          <p:nvPr/>
        </p:nvSpPr>
        <p:spPr>
          <a:xfrm>
            <a:off x="6799634" y="6118698"/>
            <a:ext cx="4951379" cy="515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5" name="Diagram 4">
            <a:extLst>
              <a:ext uri="{FF2B5EF4-FFF2-40B4-BE49-F238E27FC236}">
                <a16:creationId xmlns:a16="http://schemas.microsoft.com/office/drawing/2014/main" id="{FCC9E649-950A-841F-FF1A-B37C71DEE00D}"/>
              </a:ext>
            </a:extLst>
          </p:cNvPr>
          <p:cNvGraphicFramePr/>
          <p:nvPr>
            <p:extLst>
              <p:ext uri="{D42A27DB-BD31-4B8C-83A1-F6EECF244321}">
                <p14:modId xmlns:p14="http://schemas.microsoft.com/office/powerpoint/2010/main" val="2890626110"/>
              </p:ext>
            </p:extLst>
          </p:nvPr>
        </p:nvGraphicFramePr>
        <p:xfrm>
          <a:off x="2957768" y="198875"/>
          <a:ext cx="9513650" cy="641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59FDF9AB-0A81-C0A4-B203-6CCEA62B3536}"/>
              </a:ext>
            </a:extLst>
          </p:cNvPr>
          <p:cNvSpPr/>
          <p:nvPr/>
        </p:nvSpPr>
        <p:spPr>
          <a:xfrm>
            <a:off x="7031701" y="4884970"/>
            <a:ext cx="1386806" cy="1345325"/>
          </a:xfrm>
          <a:prstGeom prst="ellips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Platform develop-</a:t>
            </a:r>
            <a:r>
              <a:rPr lang="en-US" sz="1400" err="1"/>
              <a:t>ment</a:t>
            </a:r>
            <a:endParaRPr lang="da-DK" sz="1400"/>
          </a:p>
        </p:txBody>
      </p:sp>
      <p:sp>
        <p:nvSpPr>
          <p:cNvPr id="10" name="Oval 9">
            <a:extLst>
              <a:ext uri="{FF2B5EF4-FFF2-40B4-BE49-F238E27FC236}">
                <a16:creationId xmlns:a16="http://schemas.microsoft.com/office/drawing/2014/main" id="{5DE3A4A1-755A-A845-6C1A-5EB68901A136}"/>
              </a:ext>
            </a:extLst>
          </p:cNvPr>
          <p:cNvSpPr/>
          <p:nvPr/>
        </p:nvSpPr>
        <p:spPr>
          <a:xfrm>
            <a:off x="9498058" y="3723867"/>
            <a:ext cx="1386806" cy="1345325"/>
          </a:xfrm>
          <a:prstGeom prst="ellips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Ethics &amp; legal aspects</a:t>
            </a:r>
            <a:endParaRPr lang="da-DK" sz="1400"/>
          </a:p>
        </p:txBody>
      </p:sp>
      <p:sp>
        <p:nvSpPr>
          <p:cNvPr id="11" name="Oval 10">
            <a:extLst>
              <a:ext uri="{FF2B5EF4-FFF2-40B4-BE49-F238E27FC236}">
                <a16:creationId xmlns:a16="http://schemas.microsoft.com/office/drawing/2014/main" id="{DD30C1E0-6761-D447-DF4E-B842CF0C77D2}"/>
              </a:ext>
            </a:extLst>
          </p:cNvPr>
          <p:cNvSpPr/>
          <p:nvPr/>
        </p:nvSpPr>
        <p:spPr>
          <a:xfrm>
            <a:off x="7681817" y="4093916"/>
            <a:ext cx="1386806" cy="1066541"/>
          </a:xfrm>
          <a:prstGeom prst="ellipse">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Funding</a:t>
            </a:r>
            <a:endParaRPr lang="da-DK" sz="1400"/>
          </a:p>
        </p:txBody>
      </p:sp>
      <p:sp>
        <p:nvSpPr>
          <p:cNvPr id="4" name="Text Placeholder 3">
            <a:extLst>
              <a:ext uri="{FF2B5EF4-FFF2-40B4-BE49-F238E27FC236}">
                <a16:creationId xmlns:a16="http://schemas.microsoft.com/office/drawing/2014/main" id="{7A1CE9B3-7F85-F172-A23F-CC8940FF25EC}"/>
              </a:ext>
            </a:extLst>
          </p:cNvPr>
          <p:cNvSpPr>
            <a:spLocks noGrp="1"/>
          </p:cNvSpPr>
          <p:nvPr>
            <p:ph type="body" sz="quarter" idx="10"/>
          </p:nvPr>
        </p:nvSpPr>
        <p:spPr/>
        <p:txBody>
          <a:bodyPr/>
          <a:lstStyle/>
          <a:p>
            <a:r>
              <a:rPr lang="en-US">
                <a:solidFill>
                  <a:schemeClr val="accent1"/>
                </a:solidFill>
              </a:rPr>
              <a:t>Elements of 				        citizen science</a:t>
            </a:r>
            <a:endParaRPr lang="da-DK">
              <a:solidFill>
                <a:schemeClr val="accent1"/>
              </a:solidFill>
            </a:endParaRPr>
          </a:p>
        </p:txBody>
      </p:sp>
      <p:sp>
        <p:nvSpPr>
          <p:cNvPr id="8" name="Text Placeholder 1">
            <a:extLst>
              <a:ext uri="{FF2B5EF4-FFF2-40B4-BE49-F238E27FC236}">
                <a16:creationId xmlns:a16="http://schemas.microsoft.com/office/drawing/2014/main" id="{60338E4D-CF16-8E5C-D754-5EB89684F7FE}"/>
              </a:ext>
            </a:extLst>
          </p:cNvPr>
          <p:cNvSpPr>
            <a:spLocks noGrp="1"/>
          </p:cNvSpPr>
          <p:nvPr>
            <p:ph type="body" sz="quarter" idx="12"/>
          </p:nvPr>
        </p:nvSpPr>
        <p:spPr>
          <a:xfrm>
            <a:off x="544388" y="1231962"/>
            <a:ext cx="3733891" cy="4737913"/>
          </a:xfrm>
          <a:solidFill>
            <a:srgbClr val="FAA001">
              <a:alpha val="14902"/>
            </a:srgbClr>
          </a:solidFill>
          <a:ln>
            <a:solidFill>
              <a:schemeClr val="tx1"/>
            </a:solidFill>
          </a:ln>
        </p:spPr>
        <p:txBody>
          <a:bodyPr/>
          <a:lstStyle/>
          <a:p>
            <a:r>
              <a:rPr lang="en-US" sz="2000" dirty="0"/>
              <a:t>Areas where an institutional contact point or other support functions can help researchers to ensure success of citizen science project: </a:t>
            </a:r>
          </a:p>
          <a:p>
            <a:pPr marL="342900" indent="-342900">
              <a:buFont typeface="Arial" panose="020B0604020202020204" pitchFamily="34" charset="0"/>
              <a:buChar char="•"/>
            </a:pPr>
            <a:r>
              <a:rPr lang="en-US" sz="2000" dirty="0"/>
              <a:t>Data collection methods</a:t>
            </a:r>
          </a:p>
          <a:p>
            <a:pPr marL="342900" indent="-342900">
              <a:buFont typeface="Arial" panose="020B0604020202020204" pitchFamily="34" charset="0"/>
              <a:buChar char="•"/>
            </a:pPr>
            <a:r>
              <a:rPr lang="en-US" sz="2000" dirty="0"/>
              <a:t>Ethics and legal aspects</a:t>
            </a:r>
          </a:p>
          <a:p>
            <a:pPr marL="342900" indent="-342900">
              <a:buFont typeface="Arial" panose="020B0604020202020204" pitchFamily="34" charset="0"/>
              <a:buChar char="•"/>
            </a:pPr>
            <a:r>
              <a:rPr lang="da-DK" sz="2000" dirty="0"/>
              <a:t>Public engagement, </a:t>
            </a:r>
            <a:r>
              <a:rPr lang="da-DK" sz="2000" dirty="0" err="1"/>
              <a:t>communication</a:t>
            </a:r>
            <a:r>
              <a:rPr lang="da-DK" sz="2000" dirty="0"/>
              <a:t>, </a:t>
            </a:r>
            <a:r>
              <a:rPr lang="da-DK" sz="2000" dirty="0" err="1"/>
              <a:t>community</a:t>
            </a:r>
            <a:r>
              <a:rPr lang="da-DK" sz="2000" dirty="0"/>
              <a:t> </a:t>
            </a:r>
            <a:r>
              <a:rPr lang="da-DK" sz="2000" dirty="0" err="1"/>
              <a:t>building</a:t>
            </a:r>
            <a:endParaRPr lang="da-DK" sz="2000" dirty="0"/>
          </a:p>
          <a:p>
            <a:pPr marL="342900" indent="-342900">
              <a:buFont typeface="Arial" panose="020B0604020202020204" pitchFamily="34" charset="0"/>
              <a:buChar char="•"/>
            </a:pPr>
            <a:r>
              <a:rPr lang="da-DK" sz="2000" dirty="0"/>
              <a:t>Platform </a:t>
            </a:r>
            <a:r>
              <a:rPr lang="da-DK" sz="2000" dirty="0" err="1"/>
              <a:t>development</a:t>
            </a:r>
            <a:endParaRPr lang="da-DK" sz="2000" dirty="0"/>
          </a:p>
          <a:p>
            <a:pPr marL="342900" indent="-342900">
              <a:buFont typeface="Arial" panose="020B0604020202020204" pitchFamily="34" charset="0"/>
              <a:buChar char="•"/>
            </a:pPr>
            <a:r>
              <a:rPr lang="da-DK" sz="2000" dirty="0"/>
              <a:t>Funding for non-research </a:t>
            </a:r>
            <a:r>
              <a:rPr lang="da-DK" sz="2000" dirty="0" err="1"/>
              <a:t>aspects</a:t>
            </a:r>
            <a:endParaRPr lang="da-DK" sz="2000" dirty="0"/>
          </a:p>
        </p:txBody>
      </p:sp>
      <p:sp>
        <p:nvSpPr>
          <p:cNvPr id="7" name="Rectangle: Diagonal Corners Snipped 6">
            <a:extLst>
              <a:ext uri="{FF2B5EF4-FFF2-40B4-BE49-F238E27FC236}">
                <a16:creationId xmlns:a16="http://schemas.microsoft.com/office/drawing/2014/main" id="{F876ED58-0ED5-88B3-A453-7C7DA52C42AE}"/>
              </a:ext>
            </a:extLst>
          </p:cNvPr>
          <p:cNvSpPr/>
          <p:nvPr/>
        </p:nvSpPr>
        <p:spPr>
          <a:xfrm>
            <a:off x="5258747" y="1931181"/>
            <a:ext cx="6466099" cy="4836847"/>
          </a:xfrm>
          <a:prstGeom prst="snip2DiagRect">
            <a:avLst>
              <a:gd name="adj1" fmla="val 50000"/>
              <a:gd name="adj2" fmla="val 16488"/>
            </a:avLst>
          </a:prstGeom>
          <a:solidFill>
            <a:schemeClr val="accent2">
              <a:alpha val="1294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628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Crowdsourcing of research funding allocation</a:t>
            </a:r>
          </a:p>
        </p:txBody>
      </p:sp>
      <p:pic>
        <p:nvPicPr>
          <p:cNvPr id="1026" name="Picture 2" descr="Et Sundere Syddan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694" y="1459149"/>
            <a:ext cx="6976546" cy="52324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u kan du bestemme, hvem der skal have to millioner kroner at forske for | TV  S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19" y="3853111"/>
            <a:ext cx="5168347" cy="2908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CFA8B0-B75B-BD94-6B21-30875118EBC5}"/>
              </a:ext>
            </a:extLst>
          </p:cNvPr>
          <p:cNvSpPr txBox="1"/>
          <p:nvPr/>
        </p:nvSpPr>
        <p:spPr>
          <a:xfrm>
            <a:off x="144760" y="1459149"/>
            <a:ext cx="4857420" cy="212301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t>Southern Denmark University</a:t>
            </a:r>
          </a:p>
          <a:p>
            <a:pPr marL="285750" indent="-285750">
              <a:lnSpc>
                <a:spcPct val="150000"/>
              </a:lnSpc>
              <a:buFont typeface="Arial" panose="020B0604020202020204" pitchFamily="34" charset="0"/>
              <a:buChar char="•"/>
            </a:pPr>
            <a:r>
              <a:rPr lang="en-US"/>
              <a:t>5 hospitals present a research project</a:t>
            </a:r>
          </a:p>
          <a:p>
            <a:pPr marL="285750" indent="-285750">
              <a:lnSpc>
                <a:spcPct val="150000"/>
              </a:lnSpc>
              <a:buFont typeface="Arial" panose="020B0604020202020204" pitchFamily="34" charset="0"/>
              <a:buChar char="•"/>
            </a:pPr>
            <a:r>
              <a:rPr lang="en-US"/>
              <a:t>The public votes via Text message</a:t>
            </a:r>
          </a:p>
          <a:p>
            <a:pPr marL="285750" indent="-285750">
              <a:lnSpc>
                <a:spcPct val="150000"/>
              </a:lnSpc>
              <a:buFont typeface="Arial" panose="020B0604020202020204" pitchFamily="34" charset="0"/>
              <a:buChar char="•"/>
            </a:pPr>
            <a:r>
              <a:rPr lang="en-US"/>
              <a:t>2 million DKK distributed (1 / 0.6 / 0.4)</a:t>
            </a:r>
          </a:p>
          <a:p>
            <a:pPr marL="285750" indent="-285750">
              <a:lnSpc>
                <a:spcPct val="150000"/>
              </a:lnSpc>
              <a:buFont typeface="Arial" panose="020B0604020202020204" pitchFamily="34" charset="0"/>
              <a:buChar char="•"/>
            </a:pPr>
            <a:r>
              <a:rPr lang="en-US"/>
              <a:t>Yearly since 2019</a:t>
            </a:r>
            <a:endParaRPr lang="da-DK"/>
          </a:p>
        </p:txBody>
      </p:sp>
    </p:spTree>
    <p:extLst>
      <p:ext uri="{BB962C8B-B14F-4D97-AF65-F5344CB8AC3E}">
        <p14:creationId xmlns:p14="http://schemas.microsoft.com/office/powerpoint/2010/main" val="334166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12518-787F-E2B6-2DF5-5DEB325478F8}"/>
              </a:ext>
            </a:extLst>
          </p:cNvPr>
          <p:cNvSpPr>
            <a:spLocks noGrp="1"/>
          </p:cNvSpPr>
          <p:nvPr>
            <p:ph type="body" sz="quarter" idx="10"/>
          </p:nvPr>
        </p:nvSpPr>
        <p:spPr/>
        <p:txBody>
          <a:bodyPr/>
          <a:lstStyle/>
          <a:p>
            <a:r>
              <a:rPr lang="en-US"/>
              <a:t>CS Zürich: Citizen Science Project Builder</a:t>
            </a:r>
            <a:endParaRPr lang="da-DK"/>
          </a:p>
        </p:txBody>
      </p:sp>
      <p:pic>
        <p:nvPicPr>
          <p:cNvPr id="8" name="Picture 7">
            <a:extLst>
              <a:ext uri="{FF2B5EF4-FFF2-40B4-BE49-F238E27FC236}">
                <a16:creationId xmlns:a16="http://schemas.microsoft.com/office/drawing/2014/main" id="{BAE8CCD7-DC12-7E53-5D5C-6C43B8F760AE}"/>
              </a:ext>
            </a:extLst>
          </p:cNvPr>
          <p:cNvPicPr>
            <a:picLocks noChangeAspect="1"/>
          </p:cNvPicPr>
          <p:nvPr/>
        </p:nvPicPr>
        <p:blipFill>
          <a:blip r:embed="rId2"/>
          <a:stretch>
            <a:fillRect/>
          </a:stretch>
        </p:blipFill>
        <p:spPr>
          <a:xfrm>
            <a:off x="4917587" y="1867711"/>
            <a:ext cx="7274413" cy="4873557"/>
          </a:xfrm>
          <a:prstGeom prst="rect">
            <a:avLst/>
          </a:prstGeom>
        </p:spPr>
      </p:pic>
      <p:pic>
        <p:nvPicPr>
          <p:cNvPr id="10" name="Picture 9">
            <a:hlinkClick r:id="rId3"/>
            <a:extLst>
              <a:ext uri="{FF2B5EF4-FFF2-40B4-BE49-F238E27FC236}">
                <a16:creationId xmlns:a16="http://schemas.microsoft.com/office/drawing/2014/main" id="{50077D6A-CDB3-F810-B46A-60EBA4568B8A}"/>
              </a:ext>
            </a:extLst>
          </p:cNvPr>
          <p:cNvPicPr>
            <a:picLocks noChangeAspect="1"/>
          </p:cNvPicPr>
          <p:nvPr/>
        </p:nvPicPr>
        <p:blipFill>
          <a:blip r:embed="rId4"/>
          <a:stretch>
            <a:fillRect/>
          </a:stretch>
        </p:blipFill>
        <p:spPr>
          <a:xfrm>
            <a:off x="26096" y="972766"/>
            <a:ext cx="4829183" cy="5252936"/>
          </a:xfrm>
          <a:prstGeom prst="rect">
            <a:avLst/>
          </a:prstGeom>
        </p:spPr>
      </p:pic>
    </p:spTree>
    <p:extLst>
      <p:ext uri="{BB962C8B-B14F-4D97-AF65-F5344CB8AC3E}">
        <p14:creationId xmlns:p14="http://schemas.microsoft.com/office/powerpoint/2010/main" val="2360979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5F10FC-E2C6-0A66-2970-47CD2476155D}"/>
              </a:ext>
            </a:extLst>
          </p:cNvPr>
          <p:cNvSpPr>
            <a:spLocks noGrp="1"/>
          </p:cNvSpPr>
          <p:nvPr>
            <p:ph type="body" sz="quarter" idx="10"/>
          </p:nvPr>
        </p:nvSpPr>
        <p:spPr/>
        <p:txBody>
          <a:bodyPr/>
          <a:lstStyle/>
          <a:p>
            <a:r>
              <a:rPr lang="en-US"/>
              <a:t>Project </a:t>
            </a:r>
            <a:r>
              <a:rPr lang="en-US" err="1"/>
              <a:t>Wenker</a:t>
            </a:r>
            <a:endParaRPr lang="da-DK"/>
          </a:p>
        </p:txBody>
      </p:sp>
      <p:pic>
        <p:nvPicPr>
          <p:cNvPr id="4" name="Picture 3">
            <a:extLst>
              <a:ext uri="{FF2B5EF4-FFF2-40B4-BE49-F238E27FC236}">
                <a16:creationId xmlns:a16="http://schemas.microsoft.com/office/drawing/2014/main" id="{E5BEA075-0EE9-6B80-C6D4-CFA594197C41}"/>
              </a:ext>
            </a:extLst>
          </p:cNvPr>
          <p:cNvPicPr>
            <a:picLocks noChangeAspect="1"/>
          </p:cNvPicPr>
          <p:nvPr/>
        </p:nvPicPr>
        <p:blipFill>
          <a:blip r:embed="rId2"/>
          <a:stretch>
            <a:fillRect/>
          </a:stretch>
        </p:blipFill>
        <p:spPr>
          <a:xfrm>
            <a:off x="7068556" y="104572"/>
            <a:ext cx="5123444" cy="4146415"/>
          </a:xfrm>
          <a:prstGeom prst="rect">
            <a:avLst/>
          </a:prstGeom>
        </p:spPr>
      </p:pic>
      <p:pic>
        <p:nvPicPr>
          <p:cNvPr id="6" name="Picture 5">
            <a:extLst>
              <a:ext uri="{FF2B5EF4-FFF2-40B4-BE49-F238E27FC236}">
                <a16:creationId xmlns:a16="http://schemas.microsoft.com/office/drawing/2014/main" id="{590D130E-FC7D-CAB2-2C76-CDA2B6CD2F21}"/>
              </a:ext>
            </a:extLst>
          </p:cNvPr>
          <p:cNvPicPr>
            <a:picLocks noChangeAspect="1"/>
          </p:cNvPicPr>
          <p:nvPr/>
        </p:nvPicPr>
        <p:blipFill>
          <a:blip r:embed="rId3"/>
          <a:stretch>
            <a:fillRect/>
          </a:stretch>
        </p:blipFill>
        <p:spPr>
          <a:xfrm>
            <a:off x="0" y="0"/>
            <a:ext cx="7018912" cy="4987908"/>
          </a:xfrm>
          <a:prstGeom prst="rect">
            <a:avLst/>
          </a:prstGeom>
        </p:spPr>
      </p:pic>
      <p:pic>
        <p:nvPicPr>
          <p:cNvPr id="8" name="Picture 7">
            <a:extLst>
              <a:ext uri="{FF2B5EF4-FFF2-40B4-BE49-F238E27FC236}">
                <a16:creationId xmlns:a16="http://schemas.microsoft.com/office/drawing/2014/main" id="{335F1258-868A-6CA4-13AE-78F1188C5D00}"/>
              </a:ext>
            </a:extLst>
          </p:cNvPr>
          <p:cNvPicPr>
            <a:picLocks noChangeAspect="1"/>
          </p:cNvPicPr>
          <p:nvPr/>
        </p:nvPicPr>
        <p:blipFill rotWithShape="1">
          <a:blip r:embed="rId4"/>
          <a:srcRect l="2604" t="6418" r="2428" b="1667"/>
          <a:stretch/>
        </p:blipFill>
        <p:spPr>
          <a:xfrm>
            <a:off x="2772382" y="3797845"/>
            <a:ext cx="3073940" cy="3060155"/>
          </a:xfrm>
          <a:prstGeom prst="rect">
            <a:avLst/>
          </a:prstGeom>
        </p:spPr>
      </p:pic>
      <p:pic>
        <p:nvPicPr>
          <p:cNvPr id="10" name="Picture 9">
            <a:extLst>
              <a:ext uri="{FF2B5EF4-FFF2-40B4-BE49-F238E27FC236}">
                <a16:creationId xmlns:a16="http://schemas.microsoft.com/office/drawing/2014/main" id="{7DA1B9A9-FFC0-78EB-FCD8-2FB91F9C4EDF}"/>
              </a:ext>
            </a:extLst>
          </p:cNvPr>
          <p:cNvPicPr>
            <a:picLocks noChangeAspect="1"/>
          </p:cNvPicPr>
          <p:nvPr/>
        </p:nvPicPr>
        <p:blipFill>
          <a:blip r:embed="rId5"/>
          <a:stretch>
            <a:fillRect/>
          </a:stretch>
        </p:blipFill>
        <p:spPr>
          <a:xfrm>
            <a:off x="6096000" y="5333758"/>
            <a:ext cx="5854262" cy="431253"/>
          </a:xfrm>
          <a:prstGeom prst="rect">
            <a:avLst/>
          </a:prstGeom>
        </p:spPr>
      </p:pic>
    </p:spTree>
    <p:extLst>
      <p:ext uri="{BB962C8B-B14F-4D97-AF65-F5344CB8AC3E}">
        <p14:creationId xmlns:p14="http://schemas.microsoft.com/office/powerpoint/2010/main" val="800673034"/>
      </p:ext>
    </p:extLst>
  </p:cSld>
  <p:clrMapOvr>
    <a:masterClrMapping/>
  </p:clrMapOvr>
</p:sld>
</file>

<file path=ppt/theme/theme1.xml><?xml version="1.0" encoding="utf-8"?>
<a:theme xmlns:a="http://schemas.openxmlformats.org/drawingml/2006/main" name="Tema di Office">
  <a:themeElements>
    <a:clrScheme name="TIME4CS">
      <a:dk1>
        <a:srgbClr val="1F3643"/>
      </a:dk1>
      <a:lt1>
        <a:srgbClr val="FFFFFF"/>
      </a:lt1>
      <a:dk2>
        <a:srgbClr val="1E3744"/>
      </a:dk2>
      <a:lt2>
        <a:srgbClr val="E7E6E6"/>
      </a:lt2>
      <a:accent1>
        <a:srgbClr val="83B801"/>
      </a:accent1>
      <a:accent2>
        <a:srgbClr val="FAA001"/>
      </a:accent2>
      <a:accent3>
        <a:srgbClr val="1BAAE4"/>
      </a:accent3>
      <a:accent4>
        <a:srgbClr val="83B801"/>
      </a:accent4>
      <a:accent5>
        <a:srgbClr val="FAA001"/>
      </a:accent5>
      <a:accent6>
        <a:srgbClr val="1BAAE4"/>
      </a:accent6>
      <a:hlink>
        <a:srgbClr val="0563C1"/>
      </a:hlink>
      <a:folHlink>
        <a:srgbClr val="954F72"/>
      </a:folHlink>
    </a:clrScheme>
    <a:fontScheme name="TIME4CS">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b3c242-f16a-4255-b92f-8a3f1bda4d46" xsi:nil="true"/>
    <lcf76f155ced4ddcb4097134ff3c332f xmlns="a3a8e43b-8656-4caa-b1ce-45bb4ba1f90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787C5C62D59824B8B73B85897172264" ma:contentTypeVersion="15" ma:contentTypeDescription="Creare un nuovo documento." ma:contentTypeScope="" ma:versionID="d9d1063af94c71b94dcc86f62bd0dfad">
  <xsd:schema xmlns:xsd="http://www.w3.org/2001/XMLSchema" xmlns:xs="http://www.w3.org/2001/XMLSchema" xmlns:p="http://schemas.microsoft.com/office/2006/metadata/properties" xmlns:ns2="a3a8e43b-8656-4caa-b1ce-45bb4ba1f90e" xmlns:ns3="cdb3c242-f16a-4255-b92f-8a3f1bda4d46" targetNamespace="http://schemas.microsoft.com/office/2006/metadata/properties" ma:root="true" ma:fieldsID="ec75e0ed48a52a311671da962d16b989" ns2:_="" ns3:_="">
    <xsd:import namespace="a3a8e43b-8656-4caa-b1ce-45bb4ba1f90e"/>
    <xsd:import namespace="cdb3c242-f16a-4255-b92f-8a3f1bda4d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8e43b-8656-4caa-b1ce-45bb4ba1f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b3c242-f16a-4255-b92f-8a3f1bda4d46"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element name="TaxCatchAll" ma:index="22" nillable="true" ma:displayName="Taxonomy Catch All Column" ma:hidden="true" ma:list="{32754073-f5cf-4098-8e12-3b273cce7404}" ma:internalName="TaxCatchAll" ma:showField="CatchAllData" ma:web="cdb3c242-f16a-4255-b92f-8a3f1bda4d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419452-AC37-41FC-B619-4202529B0920}">
  <ds:schemaRefs>
    <ds:schemaRef ds:uri="http://purl.org/dc/elements/1.1/"/>
    <ds:schemaRef ds:uri="a3a8e43b-8656-4caa-b1ce-45bb4ba1f90e"/>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cdb3c242-f16a-4255-b92f-8a3f1bda4d46"/>
    <ds:schemaRef ds:uri="http://www.w3.org/XML/1998/namespace"/>
    <ds:schemaRef ds:uri="http://purl.org/dc/terms/"/>
  </ds:schemaRefs>
</ds:datastoreItem>
</file>

<file path=customXml/itemProps2.xml><?xml version="1.0" encoding="utf-8"?>
<ds:datastoreItem xmlns:ds="http://schemas.openxmlformats.org/officeDocument/2006/customXml" ds:itemID="{4DA62933-A281-4F9D-8A1D-6D07E2E22AD1}">
  <ds:schemaRefs>
    <ds:schemaRef ds:uri="http://schemas.microsoft.com/sharepoint/v3/contenttype/forms"/>
  </ds:schemaRefs>
</ds:datastoreItem>
</file>

<file path=customXml/itemProps3.xml><?xml version="1.0" encoding="utf-8"?>
<ds:datastoreItem xmlns:ds="http://schemas.openxmlformats.org/officeDocument/2006/customXml" ds:itemID="{BAE8BAC9-8B6E-4E6B-99CE-860456670D60}">
  <ds:schemaRefs>
    <ds:schemaRef ds:uri="a3a8e43b-8656-4caa-b1ce-45bb4ba1f90e"/>
    <ds:schemaRef ds:uri="cdb3c242-f16a-4255-b92f-8a3f1bda4d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724</TotalTime>
  <Words>2969</Words>
  <Application>Microsoft Office PowerPoint</Application>
  <PresentationFormat>Widescreen</PresentationFormat>
  <Paragraphs>265</Paragraphs>
  <Slides>48</Slides>
  <Notes>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48</vt:i4>
      </vt:variant>
    </vt:vector>
  </HeadingPairs>
  <TitlesOfParts>
    <vt:vector size="66" baseType="lpstr">
      <vt:lpstr>Arial</vt:lpstr>
      <vt:lpstr>AU Passata</vt:lpstr>
      <vt:lpstr>AU Passata Light</vt:lpstr>
      <vt:lpstr>AU Peto</vt:lpstr>
      <vt:lpstr>Calibri</vt:lpstr>
      <vt:lpstr>Georgia</vt:lpstr>
      <vt:lpstr>Montserrat Light</vt:lpstr>
      <vt:lpstr>Montserrat Medium</vt:lpstr>
      <vt:lpstr>Montserrat SemiBold</vt:lpstr>
      <vt:lpstr>Segoe IU</vt:lpstr>
      <vt:lpstr>Segoe UI</vt:lpstr>
      <vt:lpstr>Segoe UI Black</vt:lpstr>
      <vt:lpstr>Segoe UI Light</vt:lpstr>
      <vt:lpstr>Wingdings</vt:lpstr>
      <vt:lpstr>Wingdings 3</vt:lpstr>
      <vt:lpstr>Tema di Office</vt:lpstr>
      <vt:lpstr>AU 16:9</vt:lpstr>
      <vt:lpstr>AU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Claudia Iasillo</dc:creator>
  <cp:lastModifiedBy>Gitte Kragh</cp:lastModifiedBy>
  <cp:revision>33</cp:revision>
  <cp:lastPrinted>2023-10-02T10:31:55Z</cp:lastPrinted>
  <dcterms:created xsi:type="dcterms:W3CDTF">2021-03-09T15:15:59Z</dcterms:created>
  <dcterms:modified xsi:type="dcterms:W3CDTF">2023-12-21T17:38:57Z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0x010100A787C5C62D59824B8B73B85897172264</vt:lpwstr>
  </property>
</Properties>
</file>