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48" r:id="rId5"/>
    <p:sldMasterId id="2147483707" r:id="rId6"/>
  </p:sldMasterIdLst>
  <p:notesMasterIdLst>
    <p:notesMasterId r:id="rId56"/>
  </p:notesMasterIdLst>
  <p:sldIdLst>
    <p:sldId id="258" r:id="rId7"/>
    <p:sldId id="1816" r:id="rId8"/>
    <p:sldId id="1818" r:id="rId9"/>
    <p:sldId id="1724" r:id="rId10"/>
    <p:sldId id="1817" r:id="rId11"/>
    <p:sldId id="1779" r:id="rId12"/>
    <p:sldId id="1780" r:id="rId13"/>
    <p:sldId id="1803" r:id="rId14"/>
    <p:sldId id="1804" r:id="rId15"/>
    <p:sldId id="1781" r:id="rId16"/>
    <p:sldId id="1782" r:id="rId17"/>
    <p:sldId id="1783" r:id="rId18"/>
    <p:sldId id="1805" r:id="rId19"/>
    <p:sldId id="1725" r:id="rId20"/>
    <p:sldId id="1785" r:id="rId21"/>
    <p:sldId id="1784" r:id="rId22"/>
    <p:sldId id="1787" r:id="rId23"/>
    <p:sldId id="1788" r:id="rId24"/>
    <p:sldId id="1786" r:id="rId25"/>
    <p:sldId id="1789" r:id="rId26"/>
    <p:sldId id="1790" r:id="rId27"/>
    <p:sldId id="1791" r:id="rId28"/>
    <p:sldId id="1792" r:id="rId29"/>
    <p:sldId id="1793" r:id="rId30"/>
    <p:sldId id="1799" r:id="rId31"/>
    <p:sldId id="1731" r:id="rId32"/>
    <p:sldId id="1820" r:id="rId33"/>
    <p:sldId id="1821" r:id="rId34"/>
    <p:sldId id="1796" r:id="rId35"/>
    <p:sldId id="1795" r:id="rId36"/>
    <p:sldId id="1726" r:id="rId37"/>
    <p:sldId id="1819" r:id="rId38"/>
    <p:sldId id="1811" r:id="rId39"/>
    <p:sldId id="1814" r:id="rId40"/>
    <p:sldId id="1813" r:id="rId41"/>
    <p:sldId id="1812" r:id="rId42"/>
    <p:sldId id="1815" r:id="rId43"/>
    <p:sldId id="1727" r:id="rId44"/>
    <p:sldId id="1797" r:id="rId45"/>
    <p:sldId id="1802" r:id="rId46"/>
    <p:sldId id="1798" r:id="rId47"/>
    <p:sldId id="1800" r:id="rId48"/>
    <p:sldId id="1801" r:id="rId49"/>
    <p:sldId id="1806" r:id="rId50"/>
    <p:sldId id="1807" r:id="rId51"/>
    <p:sldId id="1810" r:id="rId52"/>
    <p:sldId id="1714" r:id="rId53"/>
    <p:sldId id="1766" r:id="rId54"/>
    <p:sldId id="574" r:id="rId55"/>
  </p:sldIdLst>
  <p:sldSz cx="12192000" cy="6858000"/>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a:srgbClr val="83B801"/>
    <a:srgbClr val="FAA001"/>
    <a:srgbClr val="548235"/>
    <a:srgbClr val="1E3744"/>
    <a:srgbClr val="1AAAE5"/>
    <a:srgbClr val="85B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6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Kragh" userId="2f14cdbf-136e-4345-9c9d-0f66b658ca1d" providerId="ADAL" clId="{7789C31E-980C-4F79-A358-2E0AE89D8709}"/>
    <pc:docChg chg="modSld">
      <pc:chgData name="Gitte Kragh" userId="2f14cdbf-136e-4345-9c9d-0f66b658ca1d" providerId="ADAL" clId="{7789C31E-980C-4F79-A358-2E0AE89D8709}" dt="2023-12-21T17:41:02.903" v="6" actId="14100"/>
      <pc:docMkLst>
        <pc:docMk/>
      </pc:docMkLst>
      <pc:sldChg chg="modSp mod">
        <pc:chgData name="Gitte Kragh" userId="2f14cdbf-136e-4345-9c9d-0f66b658ca1d" providerId="ADAL" clId="{7789C31E-980C-4F79-A358-2E0AE89D8709}" dt="2023-12-21T17:41:02.903" v="6" actId="14100"/>
        <pc:sldMkLst>
          <pc:docMk/>
          <pc:sldMk cId="1847781093" sldId="258"/>
        </pc:sldMkLst>
        <pc:spChg chg="mod">
          <ac:chgData name="Gitte Kragh" userId="2f14cdbf-136e-4345-9c9d-0f66b658ca1d" providerId="ADAL" clId="{7789C31E-980C-4F79-A358-2E0AE89D8709}" dt="2023-12-21T17:41:02.903" v="6" actId="14100"/>
          <ac:spMkLst>
            <pc:docMk/>
            <pc:sldMk cId="1847781093" sldId="258"/>
            <ac:spMk id="5" creationId="{6BCA08A1-C903-479B-884A-D6D2AF99CD55}"/>
          </ac:spMkLst>
        </pc:spChg>
      </pc:sldChg>
    </pc:docChg>
  </pc:docChgLst>
  <pc:docChgLst>
    <pc:chgData name="Gitte Kragh" userId="2f14cdbf-136e-4345-9c9d-0f66b658ca1d" providerId="ADAL" clId="{44AAAC12-6772-491F-9655-8D832633EC86}"/>
    <pc:docChg chg="custSel modSld">
      <pc:chgData name="Gitte Kragh" userId="2f14cdbf-136e-4345-9c9d-0f66b658ca1d" providerId="ADAL" clId="{44AAAC12-6772-491F-9655-8D832633EC86}" dt="2023-12-07T17:01:48.827" v="52" actId="20577"/>
      <pc:docMkLst>
        <pc:docMk/>
      </pc:docMkLst>
      <pc:sldChg chg="modSp mod">
        <pc:chgData name="Gitte Kragh" userId="2f14cdbf-136e-4345-9c9d-0f66b658ca1d" providerId="ADAL" clId="{44AAAC12-6772-491F-9655-8D832633EC86}" dt="2023-12-04T16:28:06.863" v="3" actId="14100"/>
        <pc:sldMkLst>
          <pc:docMk/>
          <pc:sldMk cId="1847781093" sldId="258"/>
        </pc:sldMkLst>
        <pc:spChg chg="mod">
          <ac:chgData name="Gitte Kragh" userId="2f14cdbf-136e-4345-9c9d-0f66b658ca1d" providerId="ADAL" clId="{44AAAC12-6772-491F-9655-8D832633EC86}" dt="2023-12-04T16:28:06.863" v="3" actId="14100"/>
          <ac:spMkLst>
            <pc:docMk/>
            <pc:sldMk cId="1847781093" sldId="258"/>
            <ac:spMk id="2" creationId="{00000000-0000-0000-0000-000000000000}"/>
          </ac:spMkLst>
        </pc:spChg>
        <pc:spChg chg="mod">
          <ac:chgData name="Gitte Kragh" userId="2f14cdbf-136e-4345-9c9d-0f66b658ca1d" providerId="ADAL" clId="{44AAAC12-6772-491F-9655-8D832633EC86}" dt="2023-12-04T16:27:46.204" v="0" actId="1076"/>
          <ac:spMkLst>
            <pc:docMk/>
            <pc:sldMk cId="1847781093" sldId="258"/>
            <ac:spMk id="5" creationId="{6BCA08A1-C903-479B-884A-D6D2AF99CD55}"/>
          </ac:spMkLst>
        </pc:spChg>
      </pc:sldChg>
      <pc:sldChg chg="delSp mod">
        <pc:chgData name="Gitte Kragh" userId="2f14cdbf-136e-4345-9c9d-0f66b658ca1d" providerId="ADAL" clId="{44AAAC12-6772-491F-9655-8D832633EC86}" dt="2023-12-04T16:33:41.777" v="42" actId="478"/>
        <pc:sldMkLst>
          <pc:docMk/>
          <pc:sldMk cId="1735705514" sldId="574"/>
        </pc:sldMkLst>
        <pc:spChg chg="del">
          <ac:chgData name="Gitte Kragh" userId="2f14cdbf-136e-4345-9c9d-0f66b658ca1d" providerId="ADAL" clId="{44AAAC12-6772-491F-9655-8D832633EC86}" dt="2023-12-04T16:33:41.777" v="42" actId="478"/>
          <ac:spMkLst>
            <pc:docMk/>
            <pc:sldMk cId="1735705514" sldId="574"/>
            <ac:spMk id="2" creationId="{00000000-0000-0000-0000-000000000000}"/>
          </ac:spMkLst>
        </pc:spChg>
        <pc:spChg chg="del">
          <ac:chgData name="Gitte Kragh" userId="2f14cdbf-136e-4345-9c9d-0f66b658ca1d" providerId="ADAL" clId="{44AAAC12-6772-491F-9655-8D832633EC86}" dt="2023-12-04T16:33:39.384" v="41" actId="478"/>
          <ac:spMkLst>
            <pc:docMk/>
            <pc:sldMk cId="1735705514" sldId="574"/>
            <ac:spMk id="4" creationId="{63E92ABE-5148-4324-8E04-D73CFF8F5496}"/>
          </ac:spMkLst>
        </pc:spChg>
      </pc:sldChg>
      <pc:sldChg chg="modSp mod">
        <pc:chgData name="Gitte Kragh" userId="2f14cdbf-136e-4345-9c9d-0f66b658ca1d" providerId="ADAL" clId="{44AAAC12-6772-491F-9655-8D832633EC86}" dt="2023-12-04T16:32:42.626" v="16" actId="1076"/>
        <pc:sldMkLst>
          <pc:docMk/>
          <pc:sldMk cId="3986142721" sldId="1727"/>
        </pc:sldMkLst>
        <pc:spChg chg="mod">
          <ac:chgData name="Gitte Kragh" userId="2f14cdbf-136e-4345-9c9d-0f66b658ca1d" providerId="ADAL" clId="{44AAAC12-6772-491F-9655-8D832633EC86}" dt="2023-12-04T16:32:42.626" v="16" actId="1076"/>
          <ac:spMkLst>
            <pc:docMk/>
            <pc:sldMk cId="3986142721" sldId="1727"/>
            <ac:spMk id="5" creationId="{7C2189B7-679C-1393-B3DD-BC0D16928799}"/>
          </ac:spMkLst>
        </pc:spChg>
      </pc:sldChg>
      <pc:sldChg chg="modSp mod">
        <pc:chgData name="Gitte Kragh" userId="2f14cdbf-136e-4345-9c9d-0f66b658ca1d" providerId="ADAL" clId="{44AAAC12-6772-491F-9655-8D832633EC86}" dt="2023-12-07T17:01:48.827" v="52" actId="20577"/>
        <pc:sldMkLst>
          <pc:docMk/>
          <pc:sldMk cId="3381923776" sldId="1785"/>
        </pc:sldMkLst>
        <pc:spChg chg="mod">
          <ac:chgData name="Gitte Kragh" userId="2f14cdbf-136e-4345-9c9d-0f66b658ca1d" providerId="ADAL" clId="{44AAAC12-6772-491F-9655-8D832633EC86}" dt="2023-12-07T17:01:48.827" v="52" actId="20577"/>
          <ac:spMkLst>
            <pc:docMk/>
            <pc:sldMk cId="3381923776" sldId="1785"/>
            <ac:spMk id="10" creationId="{00000000-0000-0000-0000-000000000000}"/>
          </ac:spMkLst>
        </pc:spChg>
      </pc:sldChg>
      <pc:sldChg chg="modSp">
        <pc:chgData name="Gitte Kragh" userId="2f14cdbf-136e-4345-9c9d-0f66b658ca1d" providerId="ADAL" clId="{44AAAC12-6772-491F-9655-8D832633EC86}" dt="2023-12-04T16:31:12.892" v="10"/>
        <pc:sldMkLst>
          <pc:docMk/>
          <pc:sldMk cId="2102551324" sldId="1786"/>
        </pc:sldMkLst>
        <pc:picChg chg="mod">
          <ac:chgData name="Gitte Kragh" userId="2f14cdbf-136e-4345-9c9d-0f66b658ca1d" providerId="ADAL" clId="{44AAAC12-6772-491F-9655-8D832633EC86}" dt="2023-12-04T16:31:09.564" v="9"/>
          <ac:picMkLst>
            <pc:docMk/>
            <pc:sldMk cId="2102551324" sldId="1786"/>
            <ac:picMk id="11" creationId="{B0F3D62E-24B4-EDA2-2BFB-609AF02CF68A}"/>
          </ac:picMkLst>
        </pc:picChg>
        <pc:picChg chg="mod">
          <ac:chgData name="Gitte Kragh" userId="2f14cdbf-136e-4345-9c9d-0f66b658ca1d" providerId="ADAL" clId="{44AAAC12-6772-491F-9655-8D832633EC86}" dt="2023-12-04T16:31:12.892" v="10"/>
          <ac:picMkLst>
            <pc:docMk/>
            <pc:sldMk cId="2102551324" sldId="1786"/>
            <ac:picMk id="12" creationId="{5CF533BA-B6D9-65B6-5B1B-F39B38756CF3}"/>
          </ac:picMkLst>
        </pc:picChg>
      </pc:sldChg>
      <pc:sldChg chg="modSp">
        <pc:chgData name="Gitte Kragh" userId="2f14cdbf-136e-4345-9c9d-0f66b658ca1d" providerId="ADAL" clId="{44AAAC12-6772-491F-9655-8D832633EC86}" dt="2023-12-04T16:31:27.246" v="11"/>
        <pc:sldMkLst>
          <pc:docMk/>
          <pc:sldMk cId="2324456769" sldId="1790"/>
        </pc:sldMkLst>
        <pc:picChg chg="mod">
          <ac:chgData name="Gitte Kragh" userId="2f14cdbf-136e-4345-9c9d-0f66b658ca1d" providerId="ADAL" clId="{44AAAC12-6772-491F-9655-8D832633EC86}" dt="2023-12-04T16:31:27.246" v="11"/>
          <ac:picMkLst>
            <pc:docMk/>
            <pc:sldMk cId="2324456769" sldId="1790"/>
            <ac:picMk id="5" creationId="{00000000-0000-0000-0000-000000000000}"/>
          </ac:picMkLst>
        </pc:picChg>
      </pc:sldChg>
      <pc:sldChg chg="modSp">
        <pc:chgData name="Gitte Kragh" userId="2f14cdbf-136e-4345-9c9d-0f66b658ca1d" providerId="ADAL" clId="{44AAAC12-6772-491F-9655-8D832633EC86}" dt="2023-12-04T16:31:34.778" v="12"/>
        <pc:sldMkLst>
          <pc:docMk/>
          <pc:sldMk cId="2349313511" sldId="1791"/>
        </pc:sldMkLst>
        <pc:picChg chg="mod">
          <ac:chgData name="Gitte Kragh" userId="2f14cdbf-136e-4345-9c9d-0f66b658ca1d" providerId="ADAL" clId="{44AAAC12-6772-491F-9655-8D832633EC86}" dt="2023-12-04T16:31:34.778" v="12"/>
          <ac:picMkLst>
            <pc:docMk/>
            <pc:sldMk cId="2349313511" sldId="1791"/>
            <ac:picMk id="7" creationId="{AAB247BA-659F-0929-3475-A3AF1499BC3F}"/>
          </ac:picMkLst>
        </pc:picChg>
      </pc:sldChg>
      <pc:sldChg chg="modSp">
        <pc:chgData name="Gitte Kragh" userId="2f14cdbf-136e-4345-9c9d-0f66b658ca1d" providerId="ADAL" clId="{44AAAC12-6772-491F-9655-8D832633EC86}" dt="2023-12-04T16:31:39.530" v="13"/>
        <pc:sldMkLst>
          <pc:docMk/>
          <pc:sldMk cId="723726257" sldId="1792"/>
        </pc:sldMkLst>
        <pc:picChg chg="mod">
          <ac:chgData name="Gitte Kragh" userId="2f14cdbf-136e-4345-9c9d-0f66b658ca1d" providerId="ADAL" clId="{44AAAC12-6772-491F-9655-8D832633EC86}" dt="2023-12-04T16:31:39.530" v="13"/>
          <ac:picMkLst>
            <pc:docMk/>
            <pc:sldMk cId="723726257" sldId="1792"/>
            <ac:picMk id="7" creationId="{2284B9C5-E951-376C-374D-957A074DC36F}"/>
          </ac:picMkLst>
        </pc:picChg>
      </pc:sldChg>
      <pc:sldChg chg="modSp">
        <pc:chgData name="Gitte Kragh" userId="2f14cdbf-136e-4345-9c9d-0f66b658ca1d" providerId="ADAL" clId="{44AAAC12-6772-491F-9655-8D832633EC86}" dt="2023-12-04T16:31:45.157" v="14"/>
        <pc:sldMkLst>
          <pc:docMk/>
          <pc:sldMk cId="148229377" sldId="1793"/>
        </pc:sldMkLst>
        <pc:picChg chg="mod">
          <ac:chgData name="Gitte Kragh" userId="2f14cdbf-136e-4345-9c9d-0f66b658ca1d" providerId="ADAL" clId="{44AAAC12-6772-491F-9655-8D832633EC86}" dt="2023-12-04T16:31:45.157" v="14"/>
          <ac:picMkLst>
            <pc:docMk/>
            <pc:sldMk cId="148229377" sldId="1793"/>
            <ac:picMk id="7" creationId="{466A3515-48E9-4774-ADDF-E76A35315037}"/>
          </ac:picMkLst>
        </pc:picChg>
      </pc:sldChg>
      <pc:sldChg chg="modSp mod">
        <pc:chgData name="Gitte Kragh" userId="2f14cdbf-136e-4345-9c9d-0f66b658ca1d" providerId="ADAL" clId="{44AAAC12-6772-491F-9655-8D832633EC86}" dt="2023-12-04T16:33:23.016" v="40" actId="1036"/>
        <pc:sldMkLst>
          <pc:docMk/>
          <pc:sldMk cId="1619611708" sldId="1807"/>
        </pc:sldMkLst>
        <pc:spChg chg="mod">
          <ac:chgData name="Gitte Kragh" userId="2f14cdbf-136e-4345-9c9d-0f66b658ca1d" providerId="ADAL" clId="{44AAAC12-6772-491F-9655-8D832633EC86}" dt="2023-12-04T16:33:23.016" v="40" actId="1036"/>
          <ac:spMkLst>
            <pc:docMk/>
            <pc:sldMk cId="1619611708" sldId="1807"/>
            <ac:spMk id="2" creationId="{E0683C41-25E6-866C-DF01-EE876A2E51D4}"/>
          </ac:spMkLst>
        </pc:spChg>
        <pc:spChg chg="mod">
          <ac:chgData name="Gitte Kragh" userId="2f14cdbf-136e-4345-9c9d-0f66b658ca1d" providerId="ADAL" clId="{44AAAC12-6772-491F-9655-8D832633EC86}" dt="2023-12-04T16:33:23.016" v="40" actId="1036"/>
          <ac:spMkLst>
            <pc:docMk/>
            <pc:sldMk cId="1619611708" sldId="1807"/>
            <ac:spMk id="3" creationId="{BAE7073F-3F96-4D39-AA96-09D6088199B8}"/>
          </ac:spMkLst>
        </pc:spChg>
      </pc:sldChg>
      <pc:sldChg chg="modSp mod">
        <pc:chgData name="Gitte Kragh" userId="2f14cdbf-136e-4345-9c9d-0f66b658ca1d" providerId="ADAL" clId="{44AAAC12-6772-491F-9655-8D832633EC86}" dt="2023-12-04T16:28:29.459" v="5" actId="1076"/>
        <pc:sldMkLst>
          <pc:docMk/>
          <pc:sldMk cId="3659354441" sldId="1816"/>
        </pc:sldMkLst>
        <pc:spChg chg="mod">
          <ac:chgData name="Gitte Kragh" userId="2f14cdbf-136e-4345-9c9d-0f66b658ca1d" providerId="ADAL" clId="{44AAAC12-6772-491F-9655-8D832633EC86}" dt="2023-12-04T16:28:29.459" v="5" actId="1076"/>
          <ac:spMkLst>
            <pc:docMk/>
            <pc:sldMk cId="3659354441" sldId="1816"/>
            <ac:spMk id="2" creationId="{00000000-0000-0000-0000-000000000000}"/>
          </ac:spMkLst>
        </pc:spChg>
        <pc:spChg chg="mod">
          <ac:chgData name="Gitte Kragh" userId="2f14cdbf-136e-4345-9c9d-0f66b658ca1d" providerId="ADAL" clId="{44AAAC12-6772-491F-9655-8D832633EC86}" dt="2023-12-04T16:28:24.286" v="4" actId="1076"/>
          <ac:spMkLst>
            <pc:docMk/>
            <pc:sldMk cId="3659354441" sldId="1816"/>
            <ac:spMk id="3" creationId="{00000000-0000-0000-0000-000000000000}"/>
          </ac:spMkLst>
        </pc:spChg>
      </pc:sldChg>
      <pc:sldChg chg="modSp mod">
        <pc:chgData name="Gitte Kragh" userId="2f14cdbf-136e-4345-9c9d-0f66b658ca1d" providerId="ADAL" clId="{44AAAC12-6772-491F-9655-8D832633EC86}" dt="2023-12-04T16:29:06.217" v="8" actId="1076"/>
        <pc:sldMkLst>
          <pc:docMk/>
          <pc:sldMk cId="4107813143" sldId="1817"/>
        </pc:sldMkLst>
        <pc:spChg chg="mod">
          <ac:chgData name="Gitte Kragh" userId="2f14cdbf-136e-4345-9c9d-0f66b658ca1d" providerId="ADAL" clId="{44AAAC12-6772-491F-9655-8D832633EC86}" dt="2023-12-04T16:29:06.217" v="8" actId="1076"/>
          <ac:spMkLst>
            <pc:docMk/>
            <pc:sldMk cId="4107813143" sldId="1817"/>
            <ac:spMk id="6" creationId="{6CEAD80C-662C-A0C6-CE30-4E8AD95AE3D3}"/>
          </ac:spMkLst>
        </pc:spChg>
      </pc:sldChg>
      <pc:sldChg chg="modSp mod">
        <pc:chgData name="Gitte Kragh" userId="2f14cdbf-136e-4345-9c9d-0f66b658ca1d" providerId="ADAL" clId="{44AAAC12-6772-491F-9655-8D832633EC86}" dt="2023-12-04T16:28:50.036" v="7" actId="1076"/>
        <pc:sldMkLst>
          <pc:docMk/>
          <pc:sldMk cId="1014670343" sldId="1818"/>
        </pc:sldMkLst>
        <pc:spChg chg="mod">
          <ac:chgData name="Gitte Kragh" userId="2f14cdbf-136e-4345-9c9d-0f66b658ca1d" providerId="ADAL" clId="{44AAAC12-6772-491F-9655-8D832633EC86}" dt="2023-12-04T16:28:50.036" v="7" actId="1076"/>
          <ac:spMkLst>
            <pc:docMk/>
            <pc:sldMk cId="1014670343" sldId="1818"/>
            <ac:spMk id="2" creationId="{00000000-0000-0000-0000-000000000000}"/>
          </ac:spMkLst>
        </pc:spChg>
        <pc:spChg chg="mod">
          <ac:chgData name="Gitte Kragh" userId="2f14cdbf-136e-4345-9c9d-0f66b658ca1d" providerId="ADAL" clId="{44AAAC12-6772-491F-9655-8D832633EC86}" dt="2023-12-04T16:28:50.036" v="7" actId="1076"/>
          <ac:spMkLst>
            <pc:docMk/>
            <pc:sldMk cId="1014670343" sldId="1818"/>
            <ac:spMk id="3" creationId="{00000000-0000-0000-0000-000000000000}"/>
          </ac:spMkLst>
        </pc:spChg>
      </pc:sldChg>
      <pc:sldChg chg="modSp mod">
        <pc:chgData name="Gitte Kragh" userId="2f14cdbf-136e-4345-9c9d-0f66b658ca1d" providerId="ADAL" clId="{44AAAC12-6772-491F-9655-8D832633EC86}" dt="2023-12-04T16:32:19.609" v="15" actId="1076"/>
        <pc:sldMkLst>
          <pc:docMk/>
          <pc:sldMk cId="3353885367" sldId="1819"/>
        </pc:sldMkLst>
        <pc:spChg chg="mod">
          <ac:chgData name="Gitte Kragh" userId="2f14cdbf-136e-4345-9c9d-0f66b658ca1d" providerId="ADAL" clId="{44AAAC12-6772-491F-9655-8D832633EC86}" dt="2023-12-04T16:32:19.609" v="15" actId="1076"/>
          <ac:spMkLst>
            <pc:docMk/>
            <pc:sldMk cId="3353885367" sldId="1819"/>
            <ac:spMk id="5" creationId="{7C2189B7-679C-1393-B3DD-BC0D169287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DFBCF19-E07F-AD43-8CEC-AFCBEED08EC1}" type="datetimeFigureOut">
              <a:rPr lang="it-IT" smtClean="0"/>
              <a:t>21/12/2023</a:t>
            </a:fld>
            <a:endParaRPr lang="it-IT"/>
          </a:p>
        </p:txBody>
      </p:sp>
      <p:sp>
        <p:nvSpPr>
          <p:cNvPr id="4" name="Segnaposto immagine diapositiva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B4C45DC-2986-A149-A32E-2C1DC84A1563}" type="slidenum">
              <a:rPr lang="it-IT" smtClean="0"/>
              <a:t>‹#›</a:t>
            </a:fld>
            <a:endParaRPr lang="it-IT"/>
          </a:p>
        </p:txBody>
      </p:sp>
    </p:spTree>
    <p:extLst>
      <p:ext uri="{BB962C8B-B14F-4D97-AF65-F5344CB8AC3E}">
        <p14:creationId xmlns:p14="http://schemas.microsoft.com/office/powerpoint/2010/main" val="96420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a:t>Suggested Assessment Criteria:</a:t>
            </a:r>
            <a:endParaRPr lang="da-DK"/>
          </a:p>
          <a:p>
            <a:r>
              <a:rPr lang="en-US"/>
              <a:t>Data Quality:</a:t>
            </a:r>
            <a:endParaRPr lang="da-DK"/>
          </a:p>
          <a:p>
            <a:pPr marL="342900" lvl="1" indent="-342900">
              <a:buChar char="•"/>
            </a:pPr>
            <a:r>
              <a:rPr lang="en-US"/>
              <a:t>Accuracy and completeness of pollinator observations.</a:t>
            </a:r>
            <a:endParaRPr lang="da-DK"/>
          </a:p>
          <a:p>
            <a:pPr marL="342900" lvl="1" indent="-342900">
              <a:buChar char="•"/>
            </a:pPr>
            <a:r>
              <a:rPr lang="en-US"/>
              <a:t>Proper identification of pollinator species and plants.</a:t>
            </a:r>
            <a:endParaRPr lang="da-DK"/>
          </a:p>
          <a:p>
            <a:pPr marL="342900" lvl="1" indent="-342900">
              <a:buChar char="•"/>
            </a:pPr>
            <a:r>
              <a:rPr lang="en-US"/>
              <a:t>Consistency and frequency of data submissions.</a:t>
            </a:r>
            <a:endParaRPr lang="da-DK"/>
          </a:p>
          <a:p>
            <a:pPr>
              <a:buChar char="•"/>
            </a:pPr>
            <a:r>
              <a:rPr lang="en-US"/>
              <a:t>Scientific Impact:</a:t>
            </a:r>
            <a:endParaRPr lang="da-DK"/>
          </a:p>
          <a:p>
            <a:pPr marL="342900" lvl="1" indent="-342900">
              <a:buChar char="•"/>
            </a:pPr>
            <a:r>
              <a:rPr lang="en-US"/>
              <a:t>Contribution of data to the understanding of local pollinator populations.</a:t>
            </a:r>
            <a:endParaRPr lang="da-DK"/>
          </a:p>
          <a:p>
            <a:pPr marL="342900" lvl="1" indent="-342900">
              <a:buChar char="•"/>
            </a:pPr>
            <a:r>
              <a:rPr lang="en-US"/>
              <a:t>Implementation of habitat improvement actions based on collected data.</a:t>
            </a:r>
            <a:endParaRPr lang="da-DK"/>
          </a:p>
          <a:p>
            <a:pPr marL="342900" lvl="1" indent="-342900">
              <a:buChar char="•"/>
            </a:pPr>
            <a:r>
              <a:rPr lang="en-US"/>
              <a:t>Scientific publications or research findings resulting from project data.</a:t>
            </a:r>
            <a:endParaRPr lang="da-DK"/>
          </a:p>
          <a:p>
            <a:pPr>
              <a:buChar char="•"/>
            </a:pPr>
            <a:r>
              <a:rPr lang="en-US"/>
              <a:t>Societal Impact:</a:t>
            </a:r>
            <a:endParaRPr lang="da-DK"/>
          </a:p>
          <a:p>
            <a:pPr marL="342900" lvl="1" indent="-342900">
              <a:buChar char="•"/>
            </a:pPr>
            <a:r>
              <a:rPr lang="en-US"/>
              <a:t>Increased community awareness about pollinator importance.</a:t>
            </a:r>
            <a:endParaRPr lang="da-DK"/>
          </a:p>
          <a:p>
            <a:pPr marL="342900" lvl="1" indent="-342900">
              <a:buChar char="•"/>
            </a:pPr>
            <a:r>
              <a:rPr lang="en-US"/>
              <a:t>Positive changes in local pollinator habitat due to project actions.</a:t>
            </a:r>
            <a:endParaRPr lang="da-DK"/>
          </a:p>
          <a:p>
            <a:pPr marL="342900" lvl="1" indent="-342900">
              <a:buChar char="•"/>
            </a:pPr>
            <a:r>
              <a:rPr lang="en-US"/>
              <a:t>Media coverage and public engagement in pollinator conservation efforts.</a:t>
            </a:r>
            <a:endParaRPr lang="da-DK"/>
          </a:p>
          <a:p>
            <a:pPr>
              <a:buChar char="•"/>
            </a:pPr>
            <a:r>
              <a:rPr lang="en-US"/>
              <a:t>Impact for Citizens:</a:t>
            </a:r>
            <a:endParaRPr lang="da-DK"/>
          </a:p>
          <a:p>
            <a:pPr marL="342900" lvl="1" indent="-342900">
              <a:buChar char="•"/>
            </a:pPr>
            <a:r>
              <a:rPr lang="en-US"/>
              <a:t>Participant satisfaction and sense of contribution to science and community.</a:t>
            </a:r>
            <a:endParaRPr lang="da-DK"/>
          </a:p>
          <a:p>
            <a:pPr marL="342900" lvl="1" indent="-342900">
              <a:buChar char="•"/>
            </a:pPr>
            <a:r>
              <a:rPr lang="en-US"/>
              <a:t>Skills and knowledge gained through project participation.</a:t>
            </a:r>
            <a:endParaRPr lang="da-DK"/>
          </a:p>
          <a:p>
            <a:pPr marL="342900" lvl="1" indent="-342900">
              <a:buChar char="•"/>
            </a:pPr>
            <a:r>
              <a:rPr lang="en-US"/>
              <a:t>Long-term engagement and continued involvement in pollinator conservation.</a:t>
            </a:r>
            <a:endParaRPr lang="da-DK"/>
          </a:p>
        </p:txBody>
      </p:sp>
      <p:sp>
        <p:nvSpPr>
          <p:cNvPr id="4" name="Pladsholder til slidenummer 3"/>
          <p:cNvSpPr>
            <a:spLocks noGrp="1"/>
          </p:cNvSpPr>
          <p:nvPr>
            <p:ph type="sldNum" sz="quarter" idx="5"/>
          </p:nvPr>
        </p:nvSpPr>
        <p:spPr/>
        <p:txBody>
          <a:bodyPr/>
          <a:lstStyle/>
          <a:p>
            <a:fld id="{FB4C45DC-2986-A149-A32E-2C1DC84A1563}" type="slidenum">
              <a:rPr lang="it-IT" smtClean="0"/>
              <a:t>27</a:t>
            </a:fld>
            <a:endParaRPr lang="it-IT"/>
          </a:p>
        </p:txBody>
      </p:sp>
    </p:spTree>
    <p:extLst>
      <p:ext uri="{BB962C8B-B14F-4D97-AF65-F5344CB8AC3E}">
        <p14:creationId xmlns:p14="http://schemas.microsoft.com/office/powerpoint/2010/main" val="3436267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A0EF81B3-F018-4635-BD0E-2BE578427256}"/>
              </a:ext>
            </a:extLst>
          </p:cNvPr>
          <p:cNvSpPr>
            <a:spLocks noGrp="1"/>
          </p:cNvSpPr>
          <p:nvPr>
            <p:ph type="body" sz="quarter" idx="11" hasCustomPrompt="1"/>
          </p:nvPr>
        </p:nvSpPr>
        <p:spPr>
          <a:xfrm>
            <a:off x="1109662" y="5038725"/>
            <a:ext cx="5245919" cy="438150"/>
          </a:xfrm>
          <a:prstGeom prst="rect">
            <a:avLst/>
          </a:prstGeom>
        </p:spPr>
        <p:txBody>
          <a:bodyPr/>
          <a:lstStyle>
            <a:lvl1pPr marL="0" indent="0">
              <a:buNone/>
              <a:defRPr>
                <a:latin typeface="Montserrat Light" panose="00000400000000000000" pitchFamily="2" charset="0"/>
              </a:defRPr>
            </a:lvl1pPr>
            <a:lvl5pPr>
              <a:defRPr/>
            </a:lvl5pPr>
          </a:lstStyle>
          <a:p>
            <a:pPr lvl="0"/>
            <a:r>
              <a:rPr lang="it-IT" err="1"/>
              <a:t>Insert</a:t>
            </a:r>
            <a:r>
              <a:rPr lang="it-IT"/>
              <a:t> </a:t>
            </a:r>
            <a:r>
              <a:rPr lang="it-IT" err="1"/>
              <a:t>name&amp;Organization</a:t>
            </a:r>
            <a:endParaRPr lang="it-IT"/>
          </a:p>
        </p:txBody>
      </p:sp>
      <p:sp>
        <p:nvSpPr>
          <p:cNvPr id="9" name="Segnaposto testo 8">
            <a:extLst>
              <a:ext uri="{FF2B5EF4-FFF2-40B4-BE49-F238E27FC236}">
                <a16:creationId xmlns:a16="http://schemas.microsoft.com/office/drawing/2014/main" id="{75285D18-E053-480A-9899-FE86AB84AC8E}"/>
              </a:ext>
            </a:extLst>
          </p:cNvPr>
          <p:cNvSpPr>
            <a:spLocks noGrp="1"/>
          </p:cNvSpPr>
          <p:nvPr>
            <p:ph type="body" sz="quarter" idx="10" hasCustomPrompt="1"/>
          </p:nvPr>
        </p:nvSpPr>
        <p:spPr>
          <a:xfrm>
            <a:off x="1110218" y="4240406"/>
            <a:ext cx="3280912" cy="398012"/>
          </a:xfrm>
          <a:prstGeom prst="rect">
            <a:avLst/>
          </a:prstGeom>
        </p:spPr>
        <p:txBody>
          <a:bodyPr/>
          <a:lstStyle>
            <a:lvl1pPr marL="0" indent="0">
              <a:buNone/>
              <a:defRPr sz="2400"/>
            </a:lvl1pPr>
          </a:lstStyle>
          <a:p>
            <a:pPr lvl="0"/>
            <a:r>
              <a:rPr lang="it-IT"/>
              <a:t>General </a:t>
            </a:r>
            <a:r>
              <a:rPr lang="it-IT" err="1"/>
              <a:t>description</a:t>
            </a:r>
            <a:endParaRPr lang="it-IT"/>
          </a:p>
        </p:txBody>
      </p:sp>
      <p:sp>
        <p:nvSpPr>
          <p:cNvPr id="14" name="Segnaposto testo 13">
            <a:extLst>
              <a:ext uri="{FF2B5EF4-FFF2-40B4-BE49-F238E27FC236}">
                <a16:creationId xmlns:a16="http://schemas.microsoft.com/office/drawing/2014/main" id="{7258113D-26E9-4745-B32C-AE42C78B0C75}"/>
              </a:ext>
            </a:extLst>
          </p:cNvPr>
          <p:cNvSpPr>
            <a:spLocks noGrp="1"/>
          </p:cNvSpPr>
          <p:nvPr>
            <p:ph type="body" sz="quarter" idx="12" hasCustomPrompt="1"/>
          </p:nvPr>
        </p:nvSpPr>
        <p:spPr>
          <a:xfrm>
            <a:off x="1109663" y="3536951"/>
            <a:ext cx="5120315" cy="577850"/>
          </a:xfrm>
          <a:prstGeom prst="rect">
            <a:avLst/>
          </a:prstGeom>
        </p:spPr>
        <p:txBody>
          <a:bodyPr/>
          <a:lstStyle>
            <a:lvl1pPr marL="0" indent="0">
              <a:buNone/>
              <a:defRPr sz="4000">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it-IT"/>
              <a:t>TIME4CS PROJECT</a:t>
            </a:r>
          </a:p>
        </p:txBody>
      </p:sp>
    </p:spTree>
    <p:extLst>
      <p:ext uri="{BB962C8B-B14F-4D97-AF65-F5344CB8AC3E}">
        <p14:creationId xmlns:p14="http://schemas.microsoft.com/office/powerpoint/2010/main" val="239571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7" name="CasellaDiTesto 6">
            <a:extLst>
              <a:ext uri="{FF2B5EF4-FFF2-40B4-BE49-F238E27FC236}">
                <a16:creationId xmlns:a16="http://schemas.microsoft.com/office/drawing/2014/main" id="{F5DC915D-16F9-4C74-99F0-DD2B7071C341}"/>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343580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250A9-A2B3-4962-9FCB-0F24A2612058}" type="datetimeFigureOut">
              <a:rPr lang="en-GB" smtClean="0"/>
              <a:t>21/12/2023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4A739-28D8-4F5B-9F61-11A5F8EE0D05}" type="slidenum">
              <a:rPr lang="en-GB" smtClean="0"/>
              <a:t>‹#›</a:t>
            </a:fld>
            <a:endParaRPr lang="en-GB"/>
          </a:p>
        </p:txBody>
      </p:sp>
    </p:spTree>
    <p:extLst>
      <p:ext uri="{BB962C8B-B14F-4D97-AF65-F5344CB8AC3E}">
        <p14:creationId xmlns:p14="http://schemas.microsoft.com/office/powerpoint/2010/main" val="94136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E4C9EB25-F3C8-4092-A716-B2E50E264ECA}"/>
              </a:ext>
            </a:extLst>
          </p:cNvPr>
          <p:cNvSpPr>
            <a:spLocks noGrp="1"/>
          </p:cNvSpPr>
          <p:nvPr>
            <p:ph type="body" sz="quarter" idx="12"/>
          </p:nvPr>
        </p:nvSpPr>
        <p:spPr>
          <a:xfrm>
            <a:off x="611188" y="2274888"/>
            <a:ext cx="10963275" cy="3657600"/>
          </a:xfrm>
          <a:prstGeom prst="rect">
            <a:avLst/>
          </a:prstGeom>
        </p:spPr>
        <p:txBody>
          <a:bodyPr/>
          <a:lstStyle>
            <a:lvl1pPr marL="0" indent="0">
              <a:buNone/>
              <a:defRPr sz="1800"/>
            </a:lvl1pPr>
          </a:lstStyle>
          <a:p>
            <a:pPr lvl="0"/>
            <a:endParaRPr lang="it-IT"/>
          </a:p>
        </p:txBody>
      </p:sp>
      <p:sp>
        <p:nvSpPr>
          <p:cNvPr id="4" name="Segnaposto testo 3">
            <a:extLst>
              <a:ext uri="{FF2B5EF4-FFF2-40B4-BE49-F238E27FC236}">
                <a16:creationId xmlns:a16="http://schemas.microsoft.com/office/drawing/2014/main" id="{5233C8D0-36F4-4605-9B1F-C6E173370DCF}"/>
              </a:ext>
            </a:extLst>
          </p:cNvPr>
          <p:cNvSpPr>
            <a:spLocks noGrp="1"/>
          </p:cNvSpPr>
          <p:nvPr>
            <p:ph type="body" sz="quarter" idx="11" hasCustomPrompt="1"/>
          </p:nvPr>
        </p:nvSpPr>
        <p:spPr>
          <a:xfrm>
            <a:off x="610940" y="1556010"/>
            <a:ext cx="109632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5" name="Segnaposto testo 5">
            <a:extLst>
              <a:ext uri="{FF2B5EF4-FFF2-40B4-BE49-F238E27FC236}">
                <a16:creationId xmlns:a16="http://schemas.microsoft.com/office/drawing/2014/main" id="{C48E27DF-F531-4284-83C2-A5AED9A3326C}"/>
              </a:ext>
            </a:extLst>
          </p:cNvPr>
          <p:cNvSpPr>
            <a:spLocks noGrp="1"/>
          </p:cNvSpPr>
          <p:nvPr>
            <p:ph type="body" sz="quarter" idx="10" hasCustomPrompt="1"/>
          </p:nvPr>
        </p:nvSpPr>
        <p:spPr>
          <a:xfrm>
            <a:off x="2351655" y="459400"/>
            <a:ext cx="92225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93F44464-2663-411A-8D4E-ED68FF5DBD1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21260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659AEB77-A169-41B9-B0AC-E50EE97BA987}"/>
              </a:ext>
            </a:extLst>
          </p:cNvPr>
          <p:cNvSpPr>
            <a:spLocks noGrp="1"/>
          </p:cNvSpPr>
          <p:nvPr>
            <p:ph type="body" sz="quarter" idx="16"/>
          </p:nvPr>
        </p:nvSpPr>
        <p:spPr>
          <a:xfrm>
            <a:off x="6307422" y="2274888"/>
            <a:ext cx="5218768" cy="3657600"/>
          </a:xfrm>
          <a:prstGeom prst="rect">
            <a:avLst/>
          </a:prstGeom>
        </p:spPr>
        <p:txBody>
          <a:bodyPr/>
          <a:lstStyle>
            <a:lvl1pPr marL="0" indent="0">
              <a:buNone/>
              <a:defRPr sz="1800"/>
            </a:lvl1pPr>
          </a:lstStyle>
          <a:p>
            <a:pPr lvl="0"/>
            <a:endParaRPr lang="it-IT"/>
          </a:p>
        </p:txBody>
      </p:sp>
      <p:sp>
        <p:nvSpPr>
          <p:cNvPr id="8" name="Segnaposto testo 9">
            <a:extLst>
              <a:ext uri="{FF2B5EF4-FFF2-40B4-BE49-F238E27FC236}">
                <a16:creationId xmlns:a16="http://schemas.microsoft.com/office/drawing/2014/main" id="{AACE60B1-4851-4E25-B705-CF8967D490BE}"/>
              </a:ext>
            </a:extLst>
          </p:cNvPr>
          <p:cNvSpPr>
            <a:spLocks noGrp="1"/>
          </p:cNvSpPr>
          <p:nvPr>
            <p:ph type="body" sz="quarter" idx="12"/>
          </p:nvPr>
        </p:nvSpPr>
        <p:spPr>
          <a:xfrm>
            <a:off x="611189" y="2274888"/>
            <a:ext cx="5218768" cy="3657600"/>
          </a:xfrm>
          <a:prstGeom prst="rect">
            <a:avLst/>
          </a:prstGeom>
        </p:spPr>
        <p:txBody>
          <a:bodyPr/>
          <a:lstStyle>
            <a:lvl1pPr marL="0" indent="0">
              <a:buNone/>
              <a:defRPr sz="1800"/>
            </a:lvl1pPr>
          </a:lstStyle>
          <a:p>
            <a:pPr lvl="0"/>
            <a:endParaRPr lang="it-IT"/>
          </a:p>
        </p:txBody>
      </p:sp>
      <p:sp>
        <p:nvSpPr>
          <p:cNvPr id="7" name="Segnaposto testo 5">
            <a:extLst>
              <a:ext uri="{FF2B5EF4-FFF2-40B4-BE49-F238E27FC236}">
                <a16:creationId xmlns:a16="http://schemas.microsoft.com/office/drawing/2014/main" id="{9BCD6281-039F-44C3-B566-4A91EE6CE889}"/>
              </a:ext>
            </a:extLst>
          </p:cNvPr>
          <p:cNvSpPr>
            <a:spLocks noGrp="1"/>
          </p:cNvSpPr>
          <p:nvPr>
            <p:ph type="body" sz="quarter" idx="10" hasCustomPrompt="1"/>
          </p:nvPr>
        </p:nvSpPr>
        <p:spPr>
          <a:xfrm>
            <a:off x="2351655" y="459400"/>
            <a:ext cx="9174783"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13" name="CasellaDiTesto 12">
            <a:extLst>
              <a:ext uri="{FF2B5EF4-FFF2-40B4-BE49-F238E27FC236}">
                <a16:creationId xmlns:a16="http://schemas.microsoft.com/office/drawing/2014/main" id="{8A69283C-0836-4B5D-ADF7-645901E3B0BE}"/>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5" name="Segnaposto testo 3">
            <a:extLst>
              <a:ext uri="{FF2B5EF4-FFF2-40B4-BE49-F238E27FC236}">
                <a16:creationId xmlns:a16="http://schemas.microsoft.com/office/drawing/2014/main" id="{51CF57CF-A6B1-4808-9EB3-414384A2B818}"/>
              </a:ext>
            </a:extLst>
          </p:cNvPr>
          <p:cNvSpPr>
            <a:spLocks noGrp="1"/>
          </p:cNvSpPr>
          <p:nvPr>
            <p:ph type="body" sz="quarter" idx="11" hasCustomPrompt="1"/>
          </p:nvPr>
        </p:nvSpPr>
        <p:spPr>
          <a:xfrm>
            <a:off x="610941" y="1556010"/>
            <a:ext cx="5219016"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16" name="Segnaposto testo 3">
            <a:extLst>
              <a:ext uri="{FF2B5EF4-FFF2-40B4-BE49-F238E27FC236}">
                <a16:creationId xmlns:a16="http://schemas.microsoft.com/office/drawing/2014/main" id="{1CDD4A16-2E36-4127-B15F-8982FB2C598F}"/>
              </a:ext>
            </a:extLst>
          </p:cNvPr>
          <p:cNvSpPr>
            <a:spLocks noGrp="1"/>
          </p:cNvSpPr>
          <p:nvPr>
            <p:ph type="body" sz="quarter" idx="15" hasCustomPrompt="1"/>
          </p:nvPr>
        </p:nvSpPr>
        <p:spPr>
          <a:xfrm>
            <a:off x="6307422" y="1545961"/>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1773928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egnaposto testo 9">
            <a:extLst>
              <a:ext uri="{FF2B5EF4-FFF2-40B4-BE49-F238E27FC236}">
                <a16:creationId xmlns:a16="http://schemas.microsoft.com/office/drawing/2014/main" id="{004ABC09-5A95-4CBF-A17B-A93400DFEAB7}"/>
              </a:ext>
            </a:extLst>
          </p:cNvPr>
          <p:cNvSpPr>
            <a:spLocks noGrp="1"/>
          </p:cNvSpPr>
          <p:nvPr>
            <p:ph type="body" sz="quarter" idx="15"/>
          </p:nvPr>
        </p:nvSpPr>
        <p:spPr>
          <a:xfrm>
            <a:off x="610940" y="2265902"/>
            <a:ext cx="5237996" cy="3677697"/>
          </a:xfrm>
          <a:prstGeom prst="rect">
            <a:avLst/>
          </a:prstGeom>
        </p:spPr>
        <p:txBody>
          <a:bodyPr/>
          <a:lstStyle>
            <a:lvl1pPr marL="0" indent="0">
              <a:buNone/>
              <a:defRPr sz="1800"/>
            </a:lvl1pPr>
          </a:lstStyle>
          <a:p>
            <a:pPr lvl="0"/>
            <a:endParaRPr lang="it-IT"/>
          </a:p>
        </p:txBody>
      </p:sp>
      <p:sp>
        <p:nvSpPr>
          <p:cNvPr id="7" name="Segnaposto immagine 2">
            <a:extLst>
              <a:ext uri="{FF2B5EF4-FFF2-40B4-BE49-F238E27FC236}">
                <a16:creationId xmlns:a16="http://schemas.microsoft.com/office/drawing/2014/main" id="{B8FD8854-6EEE-D341-9B87-6AFA25869046}"/>
              </a:ext>
            </a:extLst>
          </p:cNvPr>
          <p:cNvSpPr>
            <a:spLocks noGrp="1"/>
          </p:cNvSpPr>
          <p:nvPr>
            <p:ph type="pic" idx="12"/>
          </p:nvPr>
        </p:nvSpPr>
        <p:spPr>
          <a:xfrm>
            <a:off x="6343066" y="18789"/>
            <a:ext cx="5848934" cy="5924811"/>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6" name="Segnaposto testo 5">
            <a:extLst>
              <a:ext uri="{FF2B5EF4-FFF2-40B4-BE49-F238E27FC236}">
                <a16:creationId xmlns:a16="http://schemas.microsoft.com/office/drawing/2014/main" id="{89B53190-1058-46BA-A559-E81DB34914B5}"/>
              </a:ext>
            </a:extLst>
          </p:cNvPr>
          <p:cNvSpPr>
            <a:spLocks noGrp="1"/>
          </p:cNvSpPr>
          <p:nvPr>
            <p:ph type="body" sz="quarter" idx="10" hasCustomPrompt="1"/>
          </p:nvPr>
        </p:nvSpPr>
        <p:spPr>
          <a:xfrm>
            <a:off x="2351656" y="459400"/>
            <a:ext cx="34821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1847D073-E41B-4A53-81E7-0274C291234F}"/>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0" name="Segnaposto testo 3">
            <a:extLst>
              <a:ext uri="{FF2B5EF4-FFF2-40B4-BE49-F238E27FC236}">
                <a16:creationId xmlns:a16="http://schemas.microsoft.com/office/drawing/2014/main" id="{F2D47761-4E0F-48C2-A430-DDD7BBF282DC}"/>
              </a:ext>
            </a:extLst>
          </p:cNvPr>
          <p:cNvSpPr>
            <a:spLocks noGrp="1"/>
          </p:cNvSpPr>
          <p:nvPr>
            <p:ph type="body" sz="quarter" idx="11" hasCustomPrompt="1"/>
          </p:nvPr>
        </p:nvSpPr>
        <p:spPr>
          <a:xfrm>
            <a:off x="610940" y="1556010"/>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30599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immagine 2">
            <a:extLst>
              <a:ext uri="{FF2B5EF4-FFF2-40B4-BE49-F238E27FC236}">
                <a16:creationId xmlns:a16="http://schemas.microsoft.com/office/drawing/2014/main" id="{3C2254F3-2967-4200-A418-9B995BB03C66}"/>
              </a:ext>
            </a:extLst>
          </p:cNvPr>
          <p:cNvSpPr>
            <a:spLocks noGrp="1"/>
          </p:cNvSpPr>
          <p:nvPr>
            <p:ph type="pic" idx="15"/>
          </p:nvPr>
        </p:nvSpPr>
        <p:spPr>
          <a:xfrm>
            <a:off x="630477" y="1386946"/>
            <a:ext cx="5247809" cy="4537864"/>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11" name="Segnaposto immagine 2">
            <a:extLst>
              <a:ext uri="{FF2B5EF4-FFF2-40B4-BE49-F238E27FC236}">
                <a16:creationId xmlns:a16="http://schemas.microsoft.com/office/drawing/2014/main" id="{9FE75649-C705-4BCB-8CF0-996DB74D4730}"/>
              </a:ext>
            </a:extLst>
          </p:cNvPr>
          <p:cNvSpPr>
            <a:spLocks noGrp="1"/>
          </p:cNvSpPr>
          <p:nvPr>
            <p:ph type="pic" idx="14"/>
          </p:nvPr>
        </p:nvSpPr>
        <p:spPr>
          <a:xfrm>
            <a:off x="6375679" y="1386946"/>
            <a:ext cx="5185844" cy="4537864"/>
          </a:xfrm>
          <a:prstGeom prst="rect">
            <a:avLst/>
          </a:prstGeo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5" name="Segnaposto testo 5">
            <a:extLst>
              <a:ext uri="{FF2B5EF4-FFF2-40B4-BE49-F238E27FC236}">
                <a16:creationId xmlns:a16="http://schemas.microsoft.com/office/drawing/2014/main" id="{182532A5-51DE-4A50-8C8A-C0B2B9A49FB7}"/>
              </a:ext>
            </a:extLst>
          </p:cNvPr>
          <p:cNvSpPr>
            <a:spLocks noGrp="1"/>
          </p:cNvSpPr>
          <p:nvPr>
            <p:ph type="body" sz="quarter" idx="10" hasCustomPrompt="1"/>
          </p:nvPr>
        </p:nvSpPr>
        <p:spPr>
          <a:xfrm>
            <a:off x="2351655" y="459400"/>
            <a:ext cx="9209868"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6" name="CasellaDiTesto 5">
            <a:extLst>
              <a:ext uri="{FF2B5EF4-FFF2-40B4-BE49-F238E27FC236}">
                <a16:creationId xmlns:a16="http://schemas.microsoft.com/office/drawing/2014/main" id="{D837CC09-F7B7-4E9F-9AD7-49314B1C996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10370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ableau 3">
            <a:extLst>
              <a:ext uri="{FF2B5EF4-FFF2-40B4-BE49-F238E27FC236}">
                <a16:creationId xmlns:a16="http://schemas.microsoft.com/office/drawing/2014/main" id="{3AE966CB-E7B6-A240-8071-40419001E02F}"/>
              </a:ext>
            </a:extLst>
          </p:cNvPr>
          <p:cNvSpPr>
            <a:spLocks noGrp="1"/>
          </p:cNvSpPr>
          <p:nvPr>
            <p:ph type="tbl" sz="quarter" idx="13" hasCustomPrompt="1"/>
          </p:nvPr>
        </p:nvSpPr>
        <p:spPr>
          <a:xfrm>
            <a:off x="638827" y="1446963"/>
            <a:ext cx="10960273" cy="4496637"/>
          </a:xfrm>
          <a:prstGeom prst="rect">
            <a:avLst/>
          </a:prstGeom>
        </p:spPr>
        <p:txBody>
          <a:bodyPr/>
          <a:lstStyle>
            <a:lvl1pPr marL="0" indent="0">
              <a:spcBef>
                <a:spcPts val="0"/>
              </a:spcBef>
              <a:buNone/>
              <a:defRPr sz="1800" baseline="0">
                <a:latin typeface="Montserrat Medium" panose="00000600000000000000" pitchFamily="2"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noProof="0"/>
              <a:t>click to add table</a:t>
            </a:r>
          </a:p>
          <a:p>
            <a:endParaRPr lang="fr-FR"/>
          </a:p>
        </p:txBody>
      </p:sp>
      <p:sp>
        <p:nvSpPr>
          <p:cNvPr id="4" name="Segnaposto testo 5">
            <a:extLst>
              <a:ext uri="{FF2B5EF4-FFF2-40B4-BE49-F238E27FC236}">
                <a16:creationId xmlns:a16="http://schemas.microsoft.com/office/drawing/2014/main" id="{85D426C9-EEC8-40DF-9758-8B59516EF24C}"/>
              </a:ext>
            </a:extLst>
          </p:cNvPr>
          <p:cNvSpPr>
            <a:spLocks noGrp="1"/>
          </p:cNvSpPr>
          <p:nvPr>
            <p:ph type="body" sz="quarter" idx="10" hasCustomPrompt="1"/>
          </p:nvPr>
        </p:nvSpPr>
        <p:spPr>
          <a:xfrm>
            <a:off x="2351655" y="459400"/>
            <a:ext cx="924744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5" name="CasellaDiTesto 4">
            <a:extLst>
              <a:ext uri="{FF2B5EF4-FFF2-40B4-BE49-F238E27FC236}">
                <a16:creationId xmlns:a16="http://schemas.microsoft.com/office/drawing/2014/main" id="{B6404C9F-7043-409F-94A9-9E7357437CE0}"/>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84424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2D1EB5E-DBAE-4346-86D6-BCEB3BEB8BCC}"/>
              </a:ext>
            </a:extLst>
          </p:cNvPr>
          <p:cNvSpPr>
            <a:spLocks noGrp="1"/>
          </p:cNvSpPr>
          <p:nvPr>
            <p:ph type="body" sz="quarter" idx="13" hasCustomPrompt="1"/>
          </p:nvPr>
        </p:nvSpPr>
        <p:spPr>
          <a:xfrm>
            <a:off x="7013051" y="3403956"/>
            <a:ext cx="4543635" cy="344079"/>
          </a:xfrm>
          <a:prstGeom prst="rect">
            <a:avLst/>
          </a:prstGeom>
        </p:spPr>
        <p:txBody>
          <a:bodyPr/>
          <a:lstStyle>
            <a:lvl1pPr marL="0" indent="0">
              <a:buNone/>
              <a:defRPr sz="2000" i="1"/>
            </a:lvl1pPr>
          </a:lstStyle>
          <a:p>
            <a:pPr lvl="0"/>
            <a:r>
              <a:rPr lang="it-IT"/>
              <a:t>name of </a:t>
            </a:r>
            <a:r>
              <a:rPr lang="it-IT" err="1"/>
              <a:t>presenter</a:t>
            </a:r>
            <a:endParaRPr lang="it-IT"/>
          </a:p>
        </p:txBody>
      </p:sp>
      <p:sp>
        <p:nvSpPr>
          <p:cNvPr id="4" name="Segnaposto testo 2">
            <a:extLst>
              <a:ext uri="{FF2B5EF4-FFF2-40B4-BE49-F238E27FC236}">
                <a16:creationId xmlns:a16="http://schemas.microsoft.com/office/drawing/2014/main" id="{E8275A37-272C-4884-B909-4F9F12CA715A}"/>
              </a:ext>
            </a:extLst>
          </p:cNvPr>
          <p:cNvSpPr>
            <a:spLocks noGrp="1"/>
          </p:cNvSpPr>
          <p:nvPr>
            <p:ph type="body" sz="quarter" idx="14" hasCustomPrompt="1"/>
          </p:nvPr>
        </p:nvSpPr>
        <p:spPr>
          <a:xfrm>
            <a:off x="7013050" y="4991596"/>
            <a:ext cx="4543635" cy="355796"/>
          </a:xfrm>
          <a:prstGeom prst="rect">
            <a:avLst/>
          </a:prstGeom>
        </p:spPr>
        <p:txBody>
          <a:bodyPr/>
          <a:lstStyle>
            <a:lvl1pPr marL="0" indent="0">
              <a:buNone/>
              <a:defRPr sz="2000" i="1"/>
            </a:lvl1pPr>
          </a:lstStyle>
          <a:p>
            <a:pPr lvl="0"/>
            <a:r>
              <a:rPr lang="it-IT" err="1"/>
              <a:t>relevant</a:t>
            </a:r>
            <a:r>
              <a:rPr lang="it-IT"/>
              <a:t> </a:t>
            </a:r>
            <a:r>
              <a:rPr lang="it-IT" err="1"/>
              <a:t>details</a:t>
            </a:r>
            <a:endParaRPr lang="it-IT"/>
          </a:p>
        </p:txBody>
      </p:sp>
      <p:sp>
        <p:nvSpPr>
          <p:cNvPr id="5" name="Segnaposto testo 2">
            <a:extLst>
              <a:ext uri="{FF2B5EF4-FFF2-40B4-BE49-F238E27FC236}">
                <a16:creationId xmlns:a16="http://schemas.microsoft.com/office/drawing/2014/main" id="{9A827431-3ED9-46DC-8A06-7D7D50AA58EF}"/>
              </a:ext>
            </a:extLst>
          </p:cNvPr>
          <p:cNvSpPr>
            <a:spLocks noGrp="1"/>
          </p:cNvSpPr>
          <p:nvPr>
            <p:ph type="body" sz="quarter" idx="15" hasCustomPrompt="1"/>
          </p:nvPr>
        </p:nvSpPr>
        <p:spPr>
          <a:xfrm>
            <a:off x="7013050" y="3795843"/>
            <a:ext cx="4543635" cy="389296"/>
          </a:xfrm>
          <a:prstGeom prst="rect">
            <a:avLst/>
          </a:prstGeom>
        </p:spPr>
        <p:txBody>
          <a:bodyPr/>
          <a:lstStyle>
            <a:lvl1pPr marL="0" indent="0">
              <a:buNone/>
              <a:defRPr sz="2000" i="1"/>
            </a:lvl1pPr>
          </a:lstStyle>
          <a:p>
            <a:pPr lvl="0"/>
            <a:r>
              <a:rPr lang="it-IT" err="1"/>
              <a:t>organization</a:t>
            </a:r>
            <a:endParaRPr lang="it-IT"/>
          </a:p>
        </p:txBody>
      </p:sp>
      <p:sp>
        <p:nvSpPr>
          <p:cNvPr id="6" name="Segnaposto testo 2">
            <a:extLst>
              <a:ext uri="{FF2B5EF4-FFF2-40B4-BE49-F238E27FC236}">
                <a16:creationId xmlns:a16="http://schemas.microsoft.com/office/drawing/2014/main" id="{0E3F9C2E-1B8E-4371-81CE-5951E0F8DE8D}"/>
              </a:ext>
            </a:extLst>
          </p:cNvPr>
          <p:cNvSpPr>
            <a:spLocks noGrp="1"/>
          </p:cNvSpPr>
          <p:nvPr>
            <p:ph type="body" sz="quarter" idx="16" hasCustomPrompt="1"/>
          </p:nvPr>
        </p:nvSpPr>
        <p:spPr>
          <a:xfrm>
            <a:off x="7013050" y="4215442"/>
            <a:ext cx="4543635" cy="355796"/>
          </a:xfrm>
          <a:prstGeom prst="rect">
            <a:avLst/>
          </a:prstGeom>
        </p:spPr>
        <p:txBody>
          <a:bodyPr/>
          <a:lstStyle>
            <a:lvl1pPr marL="0" indent="0">
              <a:buNone/>
              <a:defRPr sz="2000" i="1"/>
            </a:lvl1pPr>
          </a:lstStyle>
          <a:p>
            <a:pPr lvl="0"/>
            <a:r>
              <a:rPr lang="it-IT"/>
              <a:t>email</a:t>
            </a:r>
          </a:p>
        </p:txBody>
      </p:sp>
      <p:sp>
        <p:nvSpPr>
          <p:cNvPr id="7" name="Segnaposto testo 2">
            <a:extLst>
              <a:ext uri="{FF2B5EF4-FFF2-40B4-BE49-F238E27FC236}">
                <a16:creationId xmlns:a16="http://schemas.microsoft.com/office/drawing/2014/main" id="{2D766759-00F9-4224-9F21-2A398B1C179A}"/>
              </a:ext>
            </a:extLst>
          </p:cNvPr>
          <p:cNvSpPr>
            <a:spLocks noGrp="1"/>
          </p:cNvSpPr>
          <p:nvPr>
            <p:ph type="body" sz="quarter" idx="17" hasCustomPrompt="1"/>
          </p:nvPr>
        </p:nvSpPr>
        <p:spPr>
          <a:xfrm>
            <a:off x="7013050" y="4599712"/>
            <a:ext cx="4543635" cy="355796"/>
          </a:xfrm>
          <a:prstGeom prst="rect">
            <a:avLst/>
          </a:prstGeom>
        </p:spPr>
        <p:txBody>
          <a:bodyPr/>
          <a:lstStyle>
            <a:lvl1pPr marL="0" indent="0">
              <a:buNone/>
              <a:defRPr sz="2000" i="1"/>
            </a:lvl1pPr>
          </a:lstStyle>
          <a:p>
            <a:pPr lvl="0"/>
            <a:r>
              <a:rPr lang="it-IT"/>
              <a:t>phone</a:t>
            </a:r>
          </a:p>
        </p:txBody>
      </p:sp>
    </p:spTree>
    <p:extLst>
      <p:ext uri="{BB962C8B-B14F-4D97-AF65-F5344CB8AC3E}">
        <p14:creationId xmlns:p14="http://schemas.microsoft.com/office/powerpoint/2010/main" val="56444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image" Target="../media/image7.emf"/><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6.emf"/><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5.emf"/><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7.emf"/><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6.emf"/><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25490"/>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2" r:id="rId3"/>
    <p:sldLayoutId id="2147483682" r:id="rId4"/>
    <p:sldLayoutId id="2147483684" r:id="rId5"/>
    <p:sldLayoutId id="2147483695" r:id="rId6"/>
    <p:sldLayoutId id="2147483698" r:id="rId7"/>
    <p:sldLayoutId id="2147483689"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3"/>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Kulturarvsinnovator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2"/>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Open University Seminar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fz.de/export/data/2/270430_CS_Strategy2030_Germany_Whitebook.pdf" TargetMode="External"/><Relationship Id="rId2" Type="http://schemas.openxmlformats.org/officeDocument/2006/relationships/hyperlink" Target="https://www.buergerschaffenwissen.de/sites/default/files/assets/dokumente/gewiss_cs_strategy_englisch.pdf" TargetMode="Externa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mics.tools/"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ics.tool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ecsa.ngo/documents/" TargetMode="External"/><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hyperlink" Target="https://doi.org/10.14324/111.9781787352339" TargetMode="Externa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oi.org/10.1007/978-3-030-58278-4_25#DOI"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citizenscience.gov/catalog/" TargetMode="External"/><Relationship Id="rId7" Type="http://schemas.openxmlformats.org/officeDocument/2006/relationships/image" Target="../media/image17.png"/><Relationship Id="rId2" Type="http://schemas.openxmlformats.org/officeDocument/2006/relationships/hyperlink" Target="https://sciencecouncil.noaa.gov/wp-content/uploads/2023/04/Citizen-Science-Strategy-_final-1.pdf" TargetMode="Externa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hyperlink" Target="https://www.fisheries.noaa.gov/new-england-mid-atlantic/science-data/artificial-intelligence-right-whale-photo-identification" TargetMode="External"/><Relationship Id="rId4" Type="http://schemas.openxmlformats.org/officeDocument/2006/relationships/image" Target="../media/image1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ciencecouncil.noaa.gov/wp-content/uploads/2023/04/Citizen-Science-Strategy-_final-1.pdf"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hyperlink" Target="https://sciencecouncil.noaa.gov/wp-content/uploads/2023/04/NOAA-Citizen-Science-Action-Plan_final.pdf" TargetMode="Externa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3" y="2789495"/>
            <a:ext cx="5751580" cy="1398233"/>
          </a:xfrm>
        </p:spPr>
        <p:txBody>
          <a:bodyPr lIns="91440" tIns="45720" rIns="91440" bIns="45720" anchor="t"/>
          <a:lstStyle/>
          <a:p>
            <a:r>
              <a:rPr lang="it-IT" dirty="0"/>
              <a:t>Topic Area: </a:t>
            </a:r>
          </a:p>
          <a:p>
            <a:r>
              <a:rPr lang="it-IT" dirty="0"/>
              <a:t>Policy &amp; Assessment</a:t>
            </a:r>
          </a:p>
        </p:txBody>
      </p:sp>
      <p:sp>
        <p:nvSpPr>
          <p:cNvPr id="2" name="Text Placeholder 1"/>
          <p:cNvSpPr>
            <a:spLocks noGrp="1"/>
          </p:cNvSpPr>
          <p:nvPr>
            <p:ph type="body" sz="quarter" idx="10"/>
          </p:nvPr>
        </p:nvSpPr>
        <p:spPr>
          <a:xfrm>
            <a:off x="1109663" y="4558458"/>
            <a:ext cx="5135494" cy="398012"/>
          </a:xfrm>
        </p:spPr>
        <p:txBody>
          <a:bodyPr/>
          <a:lstStyle/>
          <a:p>
            <a:r>
              <a:rPr lang="en-GB" dirty="0"/>
              <a:t>TIME4CS Training Program 4</a:t>
            </a:r>
          </a:p>
          <a:p>
            <a:endParaRPr lang="en-GB" dirty="0"/>
          </a:p>
        </p:txBody>
      </p:sp>
    </p:spTree>
    <p:extLst>
      <p:ext uri="{BB962C8B-B14F-4D97-AF65-F5344CB8AC3E}">
        <p14:creationId xmlns:p14="http://schemas.microsoft.com/office/powerpoint/2010/main" val="184778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5AC667-52D3-29E2-126B-1F74FD8C6A42}"/>
              </a:ext>
            </a:extLst>
          </p:cNvPr>
          <p:cNvSpPr>
            <a:spLocks noGrp="1"/>
          </p:cNvSpPr>
          <p:nvPr>
            <p:ph type="body" sz="quarter" idx="12"/>
          </p:nvPr>
        </p:nvSpPr>
        <p:spPr>
          <a:xfrm>
            <a:off x="611189" y="2171700"/>
            <a:ext cx="5332412" cy="335480"/>
          </a:xfrm>
        </p:spPr>
        <p:txBody>
          <a:bodyPr/>
          <a:lstStyle/>
          <a:p>
            <a:r>
              <a:rPr lang="en-US"/>
              <a:t>15 action areas</a:t>
            </a:r>
          </a:p>
          <a:p>
            <a:endParaRPr lang="en-US"/>
          </a:p>
        </p:txBody>
      </p:sp>
      <p:sp>
        <p:nvSpPr>
          <p:cNvPr id="3" name="Text Placeholder 2">
            <a:extLst>
              <a:ext uri="{FF2B5EF4-FFF2-40B4-BE49-F238E27FC236}">
                <a16:creationId xmlns:a16="http://schemas.microsoft.com/office/drawing/2014/main" id="{76CAB89D-79FC-8D68-B45E-C6D4B7C4E9E4}"/>
              </a:ext>
            </a:extLst>
          </p:cNvPr>
          <p:cNvSpPr>
            <a:spLocks noGrp="1"/>
          </p:cNvSpPr>
          <p:nvPr>
            <p:ph type="body" sz="quarter" idx="11"/>
          </p:nvPr>
        </p:nvSpPr>
        <p:spPr>
          <a:xfrm>
            <a:off x="503238" y="924797"/>
            <a:ext cx="11523662" cy="422275"/>
          </a:xfrm>
        </p:spPr>
        <p:txBody>
          <a:bodyPr/>
          <a:lstStyle/>
          <a:p>
            <a:r>
              <a:rPr lang="en-US" sz="2000"/>
              <a:t>Built on initial government funding 2014-2016, and the CS Strategy for 2020 (</a:t>
            </a:r>
            <a:r>
              <a:rPr lang="en-US" sz="2000">
                <a:hlinkClick r:id="rId2"/>
              </a:rPr>
              <a:t>Green paper</a:t>
            </a:r>
            <a:r>
              <a:rPr lang="en-US" sz="2000"/>
              <a:t>)</a:t>
            </a:r>
            <a:endParaRPr lang="da-DK" sz="2000"/>
          </a:p>
        </p:txBody>
      </p:sp>
      <p:sp>
        <p:nvSpPr>
          <p:cNvPr id="4" name="Text Placeholder 3">
            <a:extLst>
              <a:ext uri="{FF2B5EF4-FFF2-40B4-BE49-F238E27FC236}">
                <a16:creationId xmlns:a16="http://schemas.microsoft.com/office/drawing/2014/main" id="{BD75A65C-68E2-4C3E-4154-4C60E97F6A34}"/>
              </a:ext>
            </a:extLst>
          </p:cNvPr>
          <p:cNvSpPr>
            <a:spLocks noGrp="1"/>
          </p:cNvSpPr>
          <p:nvPr>
            <p:ph type="body" sz="quarter" idx="10"/>
          </p:nvPr>
        </p:nvSpPr>
        <p:spPr>
          <a:xfrm>
            <a:off x="2351655" y="459401"/>
            <a:ext cx="9840345" cy="466112"/>
          </a:xfrm>
        </p:spPr>
        <p:txBody>
          <a:bodyPr/>
          <a:lstStyle/>
          <a:p>
            <a:r>
              <a:rPr lang="en-US" sz="2700"/>
              <a:t>Citizen science strategy for Germany 2030 </a:t>
            </a:r>
            <a:r>
              <a:rPr lang="en-US" sz="2000"/>
              <a:t>(</a:t>
            </a:r>
            <a:r>
              <a:rPr lang="en-US" sz="2000">
                <a:hlinkClick r:id="rId3"/>
              </a:rPr>
              <a:t>White paper</a:t>
            </a:r>
            <a:r>
              <a:rPr lang="en-US" sz="2000"/>
              <a:t>)</a:t>
            </a:r>
            <a:endParaRPr lang="da-DK"/>
          </a:p>
        </p:txBody>
      </p:sp>
      <p:pic>
        <p:nvPicPr>
          <p:cNvPr id="6" name="Picture 5">
            <a:extLst>
              <a:ext uri="{FF2B5EF4-FFF2-40B4-BE49-F238E27FC236}">
                <a16:creationId xmlns:a16="http://schemas.microsoft.com/office/drawing/2014/main" id="{2D29E04F-5A17-9E5D-CE91-941B05101834}"/>
              </a:ext>
            </a:extLst>
          </p:cNvPr>
          <p:cNvPicPr>
            <a:picLocks noChangeAspect="1"/>
          </p:cNvPicPr>
          <p:nvPr/>
        </p:nvPicPr>
        <p:blipFill>
          <a:blip r:embed="rId4"/>
          <a:stretch>
            <a:fillRect/>
          </a:stretch>
        </p:blipFill>
        <p:spPr>
          <a:xfrm>
            <a:off x="393188" y="2507180"/>
            <a:ext cx="5699637" cy="3536036"/>
          </a:xfrm>
          <a:prstGeom prst="rect">
            <a:avLst/>
          </a:prstGeom>
        </p:spPr>
      </p:pic>
      <p:sp>
        <p:nvSpPr>
          <p:cNvPr id="8" name="Rectangle 7">
            <a:extLst>
              <a:ext uri="{FF2B5EF4-FFF2-40B4-BE49-F238E27FC236}">
                <a16:creationId xmlns:a16="http://schemas.microsoft.com/office/drawing/2014/main" id="{2FF663A5-2EA8-9515-F9C6-E4D604F1D3E6}"/>
              </a:ext>
            </a:extLst>
          </p:cNvPr>
          <p:cNvSpPr/>
          <p:nvPr/>
        </p:nvSpPr>
        <p:spPr>
          <a:xfrm>
            <a:off x="6864350" y="6223000"/>
            <a:ext cx="4883150" cy="422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Picture 6">
            <a:extLst>
              <a:ext uri="{FF2B5EF4-FFF2-40B4-BE49-F238E27FC236}">
                <a16:creationId xmlns:a16="http://schemas.microsoft.com/office/drawing/2014/main" id="{EBC73A0D-BCF8-5521-F2BC-70538F00B9C4}"/>
              </a:ext>
            </a:extLst>
          </p:cNvPr>
          <p:cNvPicPr>
            <a:picLocks noChangeAspect="1"/>
          </p:cNvPicPr>
          <p:nvPr/>
        </p:nvPicPr>
        <p:blipFill>
          <a:blip r:embed="rId5"/>
          <a:stretch>
            <a:fillRect/>
          </a:stretch>
        </p:blipFill>
        <p:spPr>
          <a:xfrm>
            <a:off x="6575404" y="2507180"/>
            <a:ext cx="5223408" cy="3536036"/>
          </a:xfrm>
          <a:prstGeom prst="rect">
            <a:avLst/>
          </a:prstGeom>
        </p:spPr>
      </p:pic>
      <p:sp>
        <p:nvSpPr>
          <p:cNvPr id="9" name="Text Placeholder 1">
            <a:extLst>
              <a:ext uri="{FF2B5EF4-FFF2-40B4-BE49-F238E27FC236}">
                <a16:creationId xmlns:a16="http://schemas.microsoft.com/office/drawing/2014/main" id="{63ACF81F-0120-F1B1-358D-CC4D8C7AABD4}"/>
              </a:ext>
            </a:extLst>
          </p:cNvPr>
          <p:cNvSpPr txBox="1">
            <a:spLocks/>
          </p:cNvSpPr>
          <p:nvPr/>
        </p:nvSpPr>
        <p:spPr>
          <a:xfrm>
            <a:off x="6972299" y="2171700"/>
            <a:ext cx="4920457" cy="136921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94 actions – 6 target audiences</a:t>
            </a:r>
            <a:endParaRPr lang="da-DK"/>
          </a:p>
          <a:p>
            <a:endParaRPr lang="en-US"/>
          </a:p>
          <a:p>
            <a:endParaRPr lang="en-US"/>
          </a:p>
        </p:txBody>
      </p:sp>
      <p:sp>
        <p:nvSpPr>
          <p:cNvPr id="10" name="Text Placeholder 1">
            <a:extLst>
              <a:ext uri="{FF2B5EF4-FFF2-40B4-BE49-F238E27FC236}">
                <a16:creationId xmlns:a16="http://schemas.microsoft.com/office/drawing/2014/main" id="{1A64FE4C-B408-E3FA-67F0-73D68A247C96}"/>
              </a:ext>
            </a:extLst>
          </p:cNvPr>
          <p:cNvSpPr txBox="1">
            <a:spLocks/>
          </p:cNvSpPr>
          <p:nvPr/>
        </p:nvSpPr>
        <p:spPr>
          <a:xfrm>
            <a:off x="504316" y="1269224"/>
            <a:ext cx="9935084" cy="33548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219 people, 136 </a:t>
            </a:r>
            <a:r>
              <a:rPr lang="en-US" err="1"/>
              <a:t>organisations</a:t>
            </a:r>
            <a:r>
              <a:rPr lang="en-US"/>
              <a:t> involved over 18 months</a:t>
            </a:r>
          </a:p>
          <a:p>
            <a:r>
              <a:rPr lang="en-US"/>
              <a:t>14 public dialogue and workshop events &amp; 420 respondents to online survey</a:t>
            </a:r>
          </a:p>
          <a:p>
            <a:endParaRPr lang="en-US"/>
          </a:p>
        </p:txBody>
      </p:sp>
    </p:spTree>
    <p:extLst>
      <p:ext uri="{BB962C8B-B14F-4D97-AF65-F5344CB8AC3E}">
        <p14:creationId xmlns:p14="http://schemas.microsoft.com/office/powerpoint/2010/main" val="23005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4AB35A-5869-B781-5785-E32CAE00DAFF}"/>
              </a:ext>
            </a:extLst>
          </p:cNvPr>
          <p:cNvSpPr/>
          <p:nvPr/>
        </p:nvSpPr>
        <p:spPr>
          <a:xfrm>
            <a:off x="259242" y="6127750"/>
            <a:ext cx="4382608" cy="5704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a:extLst>
              <a:ext uri="{FF2B5EF4-FFF2-40B4-BE49-F238E27FC236}">
                <a16:creationId xmlns:a16="http://schemas.microsoft.com/office/drawing/2014/main" id="{715AC667-52D3-29E2-126B-1F74FD8C6A42}"/>
              </a:ext>
            </a:extLst>
          </p:cNvPr>
          <p:cNvSpPr>
            <a:spLocks noGrp="1"/>
          </p:cNvSpPr>
          <p:nvPr>
            <p:ph type="body" sz="quarter" idx="12"/>
          </p:nvPr>
        </p:nvSpPr>
        <p:spPr>
          <a:xfrm>
            <a:off x="611187" y="1424245"/>
            <a:ext cx="10306315" cy="1189170"/>
          </a:xfrm>
        </p:spPr>
        <p:txBody>
          <a:bodyPr/>
          <a:lstStyle/>
          <a:p>
            <a:r>
              <a:rPr lang="en-US" sz="2400" b="1"/>
              <a:t>Policy integration is fundamental to the whole strategy</a:t>
            </a:r>
            <a:r>
              <a:rPr lang="en-US" sz="2400"/>
              <a:t>, not only where ‘Policy makers’ are indicated specifically, for example: </a:t>
            </a:r>
          </a:p>
          <a:p>
            <a:pPr marL="285750" indent="-285750">
              <a:buFont typeface="Arial" panose="020B0604020202020204" pitchFamily="34" charset="0"/>
              <a:buChar char="•"/>
            </a:pPr>
            <a:r>
              <a:rPr lang="da-DK" sz="2000"/>
              <a:t>2: Funding instruments</a:t>
            </a:r>
          </a:p>
          <a:p>
            <a:pPr marL="285750" indent="-285750">
              <a:buFont typeface="Arial" panose="020B0604020202020204" pitchFamily="34" charset="0"/>
              <a:buChar char="•"/>
            </a:pPr>
            <a:r>
              <a:rPr lang="da-DK" sz="2000"/>
              <a:t>8: Integration </a:t>
            </a:r>
            <a:r>
              <a:rPr lang="da-DK" sz="2000" err="1"/>
              <a:t>into</a:t>
            </a:r>
            <a:r>
              <a:rPr lang="da-DK" sz="2000"/>
              <a:t> </a:t>
            </a:r>
            <a:r>
              <a:rPr lang="da-DK" sz="2000" err="1"/>
              <a:t>scientific</a:t>
            </a:r>
            <a:r>
              <a:rPr lang="da-DK" sz="2000"/>
              <a:t> </a:t>
            </a:r>
            <a:r>
              <a:rPr lang="da-DK" sz="2000" err="1"/>
              <a:t>processes</a:t>
            </a:r>
            <a:endParaRPr lang="da-DK" sz="2000"/>
          </a:p>
        </p:txBody>
      </p:sp>
      <p:sp>
        <p:nvSpPr>
          <p:cNvPr id="3" name="Text Placeholder 2">
            <a:extLst>
              <a:ext uri="{FF2B5EF4-FFF2-40B4-BE49-F238E27FC236}">
                <a16:creationId xmlns:a16="http://schemas.microsoft.com/office/drawing/2014/main" id="{76CAB89D-79FC-8D68-B45E-C6D4B7C4E9E4}"/>
              </a:ext>
            </a:extLst>
          </p:cNvPr>
          <p:cNvSpPr>
            <a:spLocks noGrp="1"/>
          </p:cNvSpPr>
          <p:nvPr>
            <p:ph type="body" sz="quarter" idx="11"/>
          </p:nvPr>
        </p:nvSpPr>
        <p:spPr>
          <a:xfrm>
            <a:off x="611187" y="940441"/>
            <a:ext cx="10963275" cy="422275"/>
          </a:xfrm>
        </p:spPr>
        <p:txBody>
          <a:bodyPr/>
          <a:lstStyle/>
          <a:p>
            <a:r>
              <a:rPr lang="en-US"/>
              <a:t>Integration into policy</a:t>
            </a:r>
            <a:endParaRPr lang="da-DK"/>
          </a:p>
        </p:txBody>
      </p:sp>
      <p:sp>
        <p:nvSpPr>
          <p:cNvPr id="4" name="Text Placeholder 3">
            <a:extLst>
              <a:ext uri="{FF2B5EF4-FFF2-40B4-BE49-F238E27FC236}">
                <a16:creationId xmlns:a16="http://schemas.microsoft.com/office/drawing/2014/main" id="{BD75A65C-68E2-4C3E-4154-4C60E97F6A34}"/>
              </a:ext>
            </a:extLst>
          </p:cNvPr>
          <p:cNvSpPr>
            <a:spLocks noGrp="1"/>
          </p:cNvSpPr>
          <p:nvPr>
            <p:ph type="body" sz="quarter" idx="10"/>
          </p:nvPr>
        </p:nvSpPr>
        <p:spPr>
          <a:xfrm>
            <a:off x="2351655" y="459400"/>
            <a:ext cx="8951345" cy="1165119"/>
          </a:xfrm>
        </p:spPr>
        <p:txBody>
          <a:bodyPr/>
          <a:lstStyle/>
          <a:p>
            <a:r>
              <a:rPr lang="en-US"/>
              <a:t>Citizen science strategy for Germany 2030</a:t>
            </a:r>
            <a:endParaRPr lang="da-DK"/>
          </a:p>
        </p:txBody>
      </p:sp>
      <p:grpSp>
        <p:nvGrpSpPr>
          <p:cNvPr id="12" name="Group 11">
            <a:extLst>
              <a:ext uri="{FF2B5EF4-FFF2-40B4-BE49-F238E27FC236}">
                <a16:creationId xmlns:a16="http://schemas.microsoft.com/office/drawing/2014/main" id="{62505811-8F1F-CCE5-913F-E968C75C6701}"/>
              </a:ext>
            </a:extLst>
          </p:cNvPr>
          <p:cNvGrpSpPr/>
          <p:nvPr/>
        </p:nvGrpSpPr>
        <p:grpSpPr>
          <a:xfrm>
            <a:off x="5590027" y="4578350"/>
            <a:ext cx="6621428" cy="2271579"/>
            <a:chOff x="4305706" y="3764790"/>
            <a:chExt cx="7905750" cy="3085139"/>
          </a:xfrm>
        </p:grpSpPr>
        <p:pic>
          <p:nvPicPr>
            <p:cNvPr id="8" name="Picture 7">
              <a:extLst>
                <a:ext uri="{FF2B5EF4-FFF2-40B4-BE49-F238E27FC236}">
                  <a16:creationId xmlns:a16="http://schemas.microsoft.com/office/drawing/2014/main" id="{A68A2E02-00FC-BCF1-104A-9C4CFA78B37A}"/>
                </a:ext>
              </a:extLst>
            </p:cNvPr>
            <p:cNvPicPr>
              <a:picLocks noChangeAspect="1"/>
            </p:cNvPicPr>
            <p:nvPr/>
          </p:nvPicPr>
          <p:blipFill>
            <a:blip r:embed="rId2"/>
            <a:stretch>
              <a:fillRect/>
            </a:stretch>
          </p:blipFill>
          <p:spPr>
            <a:xfrm>
              <a:off x="4305706" y="5735504"/>
              <a:ext cx="7905750" cy="1114425"/>
            </a:xfrm>
            <a:prstGeom prst="rect">
              <a:avLst/>
            </a:prstGeom>
          </p:spPr>
        </p:pic>
        <p:pic>
          <p:nvPicPr>
            <p:cNvPr id="13" name="Picture 12">
              <a:extLst>
                <a:ext uri="{FF2B5EF4-FFF2-40B4-BE49-F238E27FC236}">
                  <a16:creationId xmlns:a16="http://schemas.microsoft.com/office/drawing/2014/main" id="{6E8AFF10-A644-8AF7-250C-33B4DAC8CE90}"/>
                </a:ext>
              </a:extLst>
            </p:cNvPr>
            <p:cNvPicPr>
              <a:picLocks noChangeAspect="1"/>
            </p:cNvPicPr>
            <p:nvPr/>
          </p:nvPicPr>
          <p:blipFill>
            <a:blip r:embed="rId3"/>
            <a:stretch>
              <a:fillRect/>
            </a:stretch>
          </p:blipFill>
          <p:spPr>
            <a:xfrm>
              <a:off x="4324756" y="3764790"/>
              <a:ext cx="7886700" cy="1943100"/>
            </a:xfrm>
            <a:prstGeom prst="rect">
              <a:avLst/>
            </a:prstGeom>
          </p:spPr>
        </p:pic>
      </p:grpSp>
      <p:grpSp>
        <p:nvGrpSpPr>
          <p:cNvPr id="11" name="Group 10">
            <a:extLst>
              <a:ext uri="{FF2B5EF4-FFF2-40B4-BE49-F238E27FC236}">
                <a16:creationId xmlns:a16="http://schemas.microsoft.com/office/drawing/2014/main" id="{71C43C66-6DC0-1F02-D4C0-14322CC1CA1D}"/>
              </a:ext>
            </a:extLst>
          </p:cNvPr>
          <p:cNvGrpSpPr/>
          <p:nvPr/>
        </p:nvGrpSpPr>
        <p:grpSpPr>
          <a:xfrm>
            <a:off x="5590027" y="3081228"/>
            <a:ext cx="6621428" cy="1163358"/>
            <a:chOff x="5086350" y="1353294"/>
            <a:chExt cx="6686550" cy="1143856"/>
          </a:xfrm>
        </p:grpSpPr>
        <p:pic>
          <p:nvPicPr>
            <p:cNvPr id="7" name="Picture 6">
              <a:extLst>
                <a:ext uri="{FF2B5EF4-FFF2-40B4-BE49-F238E27FC236}">
                  <a16:creationId xmlns:a16="http://schemas.microsoft.com/office/drawing/2014/main" id="{DF155A38-B919-52EE-0C18-0F1751E4BA0C}"/>
                </a:ext>
              </a:extLst>
            </p:cNvPr>
            <p:cNvPicPr>
              <a:picLocks noChangeAspect="1"/>
            </p:cNvPicPr>
            <p:nvPr/>
          </p:nvPicPr>
          <p:blipFill rotWithShape="1">
            <a:blip r:embed="rId4"/>
            <a:srcRect t="5141" b="6518"/>
            <a:stretch/>
          </p:blipFill>
          <p:spPr>
            <a:xfrm>
              <a:off x="5086350" y="1781920"/>
              <a:ext cx="6667500" cy="715230"/>
            </a:xfrm>
            <a:prstGeom prst="rect">
              <a:avLst/>
            </a:prstGeom>
          </p:spPr>
        </p:pic>
        <p:pic>
          <p:nvPicPr>
            <p:cNvPr id="10" name="Picture 9">
              <a:extLst>
                <a:ext uri="{FF2B5EF4-FFF2-40B4-BE49-F238E27FC236}">
                  <a16:creationId xmlns:a16="http://schemas.microsoft.com/office/drawing/2014/main" id="{D4D3D60B-0FDC-0BDB-51A9-C019C303EF62}"/>
                </a:ext>
              </a:extLst>
            </p:cNvPr>
            <p:cNvPicPr>
              <a:picLocks noChangeAspect="1"/>
            </p:cNvPicPr>
            <p:nvPr/>
          </p:nvPicPr>
          <p:blipFill>
            <a:blip r:embed="rId5"/>
            <a:stretch>
              <a:fillRect/>
            </a:stretch>
          </p:blipFill>
          <p:spPr>
            <a:xfrm>
              <a:off x="5124448" y="1353294"/>
              <a:ext cx="6648452" cy="428625"/>
            </a:xfrm>
            <a:prstGeom prst="rect">
              <a:avLst/>
            </a:prstGeom>
          </p:spPr>
        </p:pic>
      </p:grpSp>
      <p:sp>
        <p:nvSpPr>
          <p:cNvPr id="20" name="Text Placeholder 1">
            <a:extLst>
              <a:ext uri="{FF2B5EF4-FFF2-40B4-BE49-F238E27FC236}">
                <a16:creationId xmlns:a16="http://schemas.microsoft.com/office/drawing/2014/main" id="{F1774CB4-17D9-1DF1-2FF6-8C088DE78523}"/>
              </a:ext>
            </a:extLst>
          </p:cNvPr>
          <p:cNvSpPr txBox="1">
            <a:spLocks/>
          </p:cNvSpPr>
          <p:nvPr/>
        </p:nvSpPr>
        <p:spPr>
          <a:xfrm>
            <a:off x="154127" y="5054536"/>
            <a:ext cx="4830623" cy="1643644"/>
          </a:xfrm>
          <a:prstGeom prst="rect">
            <a:avLst/>
          </a:prstGeom>
          <a:ln>
            <a:solidFill>
              <a:srgbClr val="548235"/>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a:t>“The integration of Citizen Science in scientific processes is strengthened in a sustainable and structural way by explicitly incorporating research </a:t>
            </a:r>
            <a:r>
              <a:rPr lang="en-US" i="1" err="1"/>
              <a:t>organisations’</a:t>
            </a:r>
            <a:r>
              <a:rPr lang="en-US" i="1"/>
              <a:t> strategies and staff positions.”</a:t>
            </a:r>
          </a:p>
          <a:p>
            <a:endParaRPr lang="da-DK"/>
          </a:p>
        </p:txBody>
      </p:sp>
      <p:pic>
        <p:nvPicPr>
          <p:cNvPr id="22" name="Picture 21">
            <a:extLst>
              <a:ext uri="{FF2B5EF4-FFF2-40B4-BE49-F238E27FC236}">
                <a16:creationId xmlns:a16="http://schemas.microsoft.com/office/drawing/2014/main" id="{C0B8D897-2A8E-B12E-F30D-5B7FB92FF01A}"/>
              </a:ext>
            </a:extLst>
          </p:cNvPr>
          <p:cNvPicPr>
            <a:picLocks noChangeAspect="1"/>
          </p:cNvPicPr>
          <p:nvPr/>
        </p:nvPicPr>
        <p:blipFill>
          <a:blip r:embed="rId6"/>
          <a:stretch>
            <a:fillRect/>
          </a:stretch>
        </p:blipFill>
        <p:spPr>
          <a:xfrm>
            <a:off x="5423634" y="5308429"/>
            <a:ext cx="957348" cy="1066760"/>
          </a:xfrm>
          <a:prstGeom prst="rect">
            <a:avLst/>
          </a:prstGeom>
        </p:spPr>
      </p:pic>
      <p:pic>
        <p:nvPicPr>
          <p:cNvPr id="24" name="Picture 23">
            <a:extLst>
              <a:ext uri="{FF2B5EF4-FFF2-40B4-BE49-F238E27FC236}">
                <a16:creationId xmlns:a16="http://schemas.microsoft.com/office/drawing/2014/main" id="{27082ED7-F60A-4A45-7B8C-D000B2E3C703}"/>
              </a:ext>
            </a:extLst>
          </p:cNvPr>
          <p:cNvPicPr>
            <a:picLocks noChangeAspect="1"/>
          </p:cNvPicPr>
          <p:nvPr/>
        </p:nvPicPr>
        <p:blipFill>
          <a:blip r:embed="rId7"/>
          <a:stretch>
            <a:fillRect/>
          </a:stretch>
        </p:blipFill>
        <p:spPr>
          <a:xfrm>
            <a:off x="259242" y="3000802"/>
            <a:ext cx="4509520" cy="2009472"/>
          </a:xfrm>
          <a:prstGeom prst="rect">
            <a:avLst/>
          </a:prstGeom>
          <a:ln>
            <a:solidFill>
              <a:srgbClr val="548235"/>
            </a:solidFill>
          </a:ln>
        </p:spPr>
      </p:pic>
      <p:pic>
        <p:nvPicPr>
          <p:cNvPr id="26" name="Picture 25">
            <a:extLst>
              <a:ext uri="{FF2B5EF4-FFF2-40B4-BE49-F238E27FC236}">
                <a16:creationId xmlns:a16="http://schemas.microsoft.com/office/drawing/2014/main" id="{6A253E8E-84A9-C9DD-CE21-43BBE816F296}"/>
              </a:ext>
            </a:extLst>
          </p:cNvPr>
          <p:cNvPicPr>
            <a:picLocks noChangeAspect="1"/>
          </p:cNvPicPr>
          <p:nvPr/>
        </p:nvPicPr>
        <p:blipFill>
          <a:blip r:embed="rId8"/>
          <a:stretch>
            <a:fillRect/>
          </a:stretch>
        </p:blipFill>
        <p:spPr>
          <a:xfrm>
            <a:off x="4663000" y="3307554"/>
            <a:ext cx="939727" cy="913624"/>
          </a:xfrm>
          <a:prstGeom prst="rect">
            <a:avLst/>
          </a:prstGeom>
        </p:spPr>
      </p:pic>
      <p:sp>
        <p:nvSpPr>
          <p:cNvPr id="28" name="Arrow: Curved Right 27">
            <a:extLst>
              <a:ext uri="{FF2B5EF4-FFF2-40B4-BE49-F238E27FC236}">
                <a16:creationId xmlns:a16="http://schemas.microsoft.com/office/drawing/2014/main" id="{F2690CD8-E7C4-AD82-276F-6C89F642F11B}"/>
              </a:ext>
            </a:extLst>
          </p:cNvPr>
          <p:cNvSpPr/>
          <p:nvPr/>
        </p:nvSpPr>
        <p:spPr>
          <a:xfrm>
            <a:off x="33316" y="4251501"/>
            <a:ext cx="228600" cy="9939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9" name="Arrow: Curved Right 28">
            <a:extLst>
              <a:ext uri="{FF2B5EF4-FFF2-40B4-BE49-F238E27FC236}">
                <a16:creationId xmlns:a16="http://schemas.microsoft.com/office/drawing/2014/main" id="{56A45470-6261-8053-BB7A-C239DA8E260C}"/>
              </a:ext>
            </a:extLst>
          </p:cNvPr>
          <p:cNvSpPr/>
          <p:nvPr/>
        </p:nvSpPr>
        <p:spPr>
          <a:xfrm flipH="1">
            <a:off x="4654462" y="4251501"/>
            <a:ext cx="228600" cy="99397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299096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5AC667-52D3-29E2-126B-1F74FD8C6A42}"/>
              </a:ext>
            </a:extLst>
          </p:cNvPr>
          <p:cNvSpPr>
            <a:spLocks noGrp="1"/>
          </p:cNvSpPr>
          <p:nvPr>
            <p:ph type="body" sz="quarter" idx="12"/>
          </p:nvPr>
        </p:nvSpPr>
        <p:spPr>
          <a:xfrm>
            <a:off x="292859" y="5250762"/>
            <a:ext cx="5440362" cy="776975"/>
          </a:xfrm>
          <a:ln>
            <a:solidFill>
              <a:srgbClr val="548235"/>
            </a:solidFill>
          </a:ln>
        </p:spPr>
        <p:txBody>
          <a:bodyPr/>
          <a:lstStyle/>
          <a:p>
            <a:r>
              <a:rPr lang="en-US" i="1"/>
              <a:t>“The scientific reputation system integrates Citizen Science activities as valuable contributions to research.”</a:t>
            </a:r>
            <a:endParaRPr lang="da-DK" i="1"/>
          </a:p>
        </p:txBody>
      </p:sp>
      <p:sp>
        <p:nvSpPr>
          <p:cNvPr id="3" name="Text Placeholder 2">
            <a:extLst>
              <a:ext uri="{FF2B5EF4-FFF2-40B4-BE49-F238E27FC236}">
                <a16:creationId xmlns:a16="http://schemas.microsoft.com/office/drawing/2014/main" id="{76CAB89D-79FC-8D68-B45E-C6D4B7C4E9E4}"/>
              </a:ext>
            </a:extLst>
          </p:cNvPr>
          <p:cNvSpPr>
            <a:spLocks noGrp="1"/>
          </p:cNvSpPr>
          <p:nvPr>
            <p:ph type="body" sz="quarter" idx="11"/>
          </p:nvPr>
        </p:nvSpPr>
        <p:spPr>
          <a:xfrm>
            <a:off x="611188" y="1043384"/>
            <a:ext cx="10963275" cy="422275"/>
          </a:xfrm>
        </p:spPr>
        <p:txBody>
          <a:bodyPr/>
          <a:lstStyle/>
          <a:p>
            <a:r>
              <a:rPr lang="en-US"/>
              <a:t>Recognition and assessment of researchers involved in CS</a:t>
            </a:r>
            <a:endParaRPr lang="da-DK"/>
          </a:p>
        </p:txBody>
      </p:sp>
      <p:sp>
        <p:nvSpPr>
          <p:cNvPr id="4" name="Text Placeholder 3">
            <a:extLst>
              <a:ext uri="{FF2B5EF4-FFF2-40B4-BE49-F238E27FC236}">
                <a16:creationId xmlns:a16="http://schemas.microsoft.com/office/drawing/2014/main" id="{BD75A65C-68E2-4C3E-4154-4C60E97F6A34}"/>
              </a:ext>
            </a:extLst>
          </p:cNvPr>
          <p:cNvSpPr>
            <a:spLocks noGrp="1"/>
          </p:cNvSpPr>
          <p:nvPr>
            <p:ph type="body" sz="quarter" idx="10"/>
          </p:nvPr>
        </p:nvSpPr>
        <p:spPr>
          <a:xfrm>
            <a:off x="2351655" y="459401"/>
            <a:ext cx="8728149" cy="466112"/>
          </a:xfrm>
        </p:spPr>
        <p:txBody>
          <a:bodyPr/>
          <a:lstStyle/>
          <a:p>
            <a:r>
              <a:rPr lang="en-US"/>
              <a:t>Citizen science strategy for Germany 2030</a:t>
            </a:r>
            <a:endParaRPr lang="da-DK"/>
          </a:p>
        </p:txBody>
      </p:sp>
      <p:pic>
        <p:nvPicPr>
          <p:cNvPr id="19" name="Picture 18">
            <a:extLst>
              <a:ext uri="{FF2B5EF4-FFF2-40B4-BE49-F238E27FC236}">
                <a16:creationId xmlns:a16="http://schemas.microsoft.com/office/drawing/2014/main" id="{30B20B12-5DFA-05F9-230B-D2BD1B135365}"/>
              </a:ext>
            </a:extLst>
          </p:cNvPr>
          <p:cNvPicPr>
            <a:picLocks noChangeAspect="1"/>
          </p:cNvPicPr>
          <p:nvPr/>
        </p:nvPicPr>
        <p:blipFill rotWithShape="1">
          <a:blip r:embed="rId2"/>
          <a:srcRect r="72296"/>
          <a:stretch/>
        </p:blipFill>
        <p:spPr>
          <a:xfrm>
            <a:off x="10175370" y="1465659"/>
            <a:ext cx="2011050" cy="2287191"/>
          </a:xfrm>
          <a:prstGeom prst="rect">
            <a:avLst/>
          </a:prstGeom>
        </p:spPr>
      </p:pic>
      <p:pic>
        <p:nvPicPr>
          <p:cNvPr id="5" name="Picture 4">
            <a:extLst>
              <a:ext uri="{FF2B5EF4-FFF2-40B4-BE49-F238E27FC236}">
                <a16:creationId xmlns:a16="http://schemas.microsoft.com/office/drawing/2014/main" id="{A5E0E491-E844-820B-DFE4-9B82C6AA4F13}"/>
              </a:ext>
            </a:extLst>
          </p:cNvPr>
          <p:cNvPicPr>
            <a:picLocks noChangeAspect="1"/>
          </p:cNvPicPr>
          <p:nvPr/>
        </p:nvPicPr>
        <p:blipFill rotWithShape="1">
          <a:blip r:embed="rId2"/>
          <a:srcRect l="31432"/>
          <a:stretch/>
        </p:blipFill>
        <p:spPr>
          <a:xfrm>
            <a:off x="5372846" y="1456146"/>
            <a:ext cx="4802524" cy="2206857"/>
          </a:xfrm>
          <a:prstGeom prst="rect">
            <a:avLst/>
          </a:prstGeom>
        </p:spPr>
      </p:pic>
      <p:grpSp>
        <p:nvGrpSpPr>
          <p:cNvPr id="13" name="Group 12">
            <a:extLst>
              <a:ext uri="{FF2B5EF4-FFF2-40B4-BE49-F238E27FC236}">
                <a16:creationId xmlns:a16="http://schemas.microsoft.com/office/drawing/2014/main" id="{10B095F3-B286-BD42-5E39-2AFE5B18B3A8}"/>
              </a:ext>
            </a:extLst>
          </p:cNvPr>
          <p:cNvGrpSpPr/>
          <p:nvPr/>
        </p:nvGrpSpPr>
        <p:grpSpPr>
          <a:xfrm>
            <a:off x="6229349" y="3752850"/>
            <a:ext cx="5959475" cy="3105150"/>
            <a:chOff x="5578475" y="3429000"/>
            <a:chExt cx="6610350" cy="3429000"/>
          </a:xfrm>
        </p:grpSpPr>
        <p:grpSp>
          <p:nvGrpSpPr>
            <p:cNvPr id="26" name="Group 25">
              <a:extLst>
                <a:ext uri="{FF2B5EF4-FFF2-40B4-BE49-F238E27FC236}">
                  <a16:creationId xmlns:a16="http://schemas.microsoft.com/office/drawing/2014/main" id="{CBC8FA3D-319D-B550-FCD9-4C27512BF07F}"/>
                </a:ext>
              </a:extLst>
            </p:cNvPr>
            <p:cNvGrpSpPr/>
            <p:nvPr/>
          </p:nvGrpSpPr>
          <p:grpSpPr>
            <a:xfrm>
              <a:off x="5578475" y="3429000"/>
              <a:ext cx="6610350" cy="1428750"/>
              <a:chOff x="2159000" y="2216150"/>
              <a:chExt cx="7870825" cy="1951037"/>
            </a:xfrm>
          </p:grpSpPr>
          <p:pic>
            <p:nvPicPr>
              <p:cNvPr id="23" name="Picture 22">
                <a:extLst>
                  <a:ext uri="{FF2B5EF4-FFF2-40B4-BE49-F238E27FC236}">
                    <a16:creationId xmlns:a16="http://schemas.microsoft.com/office/drawing/2014/main" id="{1B06BF3A-2192-B219-B404-5C0E42DCAF23}"/>
                  </a:ext>
                </a:extLst>
              </p:cNvPr>
              <p:cNvPicPr>
                <a:picLocks noChangeAspect="1"/>
              </p:cNvPicPr>
              <p:nvPr/>
            </p:nvPicPr>
            <p:blipFill>
              <a:blip r:embed="rId3"/>
              <a:stretch>
                <a:fillRect/>
              </a:stretch>
            </p:blipFill>
            <p:spPr>
              <a:xfrm>
                <a:off x="2162175" y="2690812"/>
                <a:ext cx="7867650" cy="1476375"/>
              </a:xfrm>
              <a:prstGeom prst="rect">
                <a:avLst/>
              </a:prstGeom>
            </p:spPr>
          </p:pic>
          <p:pic>
            <p:nvPicPr>
              <p:cNvPr id="25" name="Picture 24">
                <a:extLst>
                  <a:ext uri="{FF2B5EF4-FFF2-40B4-BE49-F238E27FC236}">
                    <a16:creationId xmlns:a16="http://schemas.microsoft.com/office/drawing/2014/main" id="{4D0FE5C0-2D7D-DE51-F87A-02840E0A9BD9}"/>
                  </a:ext>
                </a:extLst>
              </p:cNvPr>
              <p:cNvPicPr>
                <a:picLocks noChangeAspect="1"/>
              </p:cNvPicPr>
              <p:nvPr/>
            </p:nvPicPr>
            <p:blipFill>
              <a:blip r:embed="rId4"/>
              <a:stretch>
                <a:fillRect/>
              </a:stretch>
            </p:blipFill>
            <p:spPr>
              <a:xfrm>
                <a:off x="2159000" y="2216150"/>
                <a:ext cx="7867650" cy="533400"/>
              </a:xfrm>
              <a:prstGeom prst="rect">
                <a:avLst/>
              </a:prstGeom>
            </p:spPr>
          </p:pic>
        </p:grpSp>
        <p:pic>
          <p:nvPicPr>
            <p:cNvPr id="12" name="Picture 11">
              <a:extLst>
                <a:ext uri="{FF2B5EF4-FFF2-40B4-BE49-F238E27FC236}">
                  <a16:creationId xmlns:a16="http://schemas.microsoft.com/office/drawing/2014/main" id="{DA1548A0-EBF9-B0FD-FFC5-38832A59F8EE}"/>
                </a:ext>
              </a:extLst>
            </p:cNvPr>
            <p:cNvPicPr>
              <a:picLocks noChangeAspect="1"/>
            </p:cNvPicPr>
            <p:nvPr/>
          </p:nvPicPr>
          <p:blipFill>
            <a:blip r:embed="rId5"/>
            <a:stretch>
              <a:fillRect/>
            </a:stretch>
          </p:blipFill>
          <p:spPr>
            <a:xfrm>
              <a:off x="5578475" y="4857750"/>
              <a:ext cx="6610350" cy="2000250"/>
            </a:xfrm>
            <a:prstGeom prst="rect">
              <a:avLst/>
            </a:prstGeom>
          </p:spPr>
        </p:pic>
      </p:grpSp>
      <p:pic>
        <p:nvPicPr>
          <p:cNvPr id="15" name="Picture 14">
            <a:extLst>
              <a:ext uri="{FF2B5EF4-FFF2-40B4-BE49-F238E27FC236}">
                <a16:creationId xmlns:a16="http://schemas.microsoft.com/office/drawing/2014/main" id="{1588B422-D1A8-F5DF-D232-3BB64BFECF2F}"/>
              </a:ext>
            </a:extLst>
          </p:cNvPr>
          <p:cNvPicPr>
            <a:picLocks noChangeAspect="1"/>
          </p:cNvPicPr>
          <p:nvPr/>
        </p:nvPicPr>
        <p:blipFill>
          <a:blip r:embed="rId6"/>
          <a:stretch>
            <a:fillRect/>
          </a:stretch>
        </p:blipFill>
        <p:spPr>
          <a:xfrm>
            <a:off x="274637" y="1792334"/>
            <a:ext cx="4962455" cy="3273332"/>
          </a:xfrm>
          <a:prstGeom prst="rect">
            <a:avLst/>
          </a:prstGeom>
          <a:ln>
            <a:solidFill>
              <a:srgbClr val="548235"/>
            </a:solidFill>
          </a:ln>
        </p:spPr>
      </p:pic>
      <p:sp>
        <p:nvSpPr>
          <p:cNvPr id="16" name="Arrow: Curved Right 15">
            <a:extLst>
              <a:ext uri="{FF2B5EF4-FFF2-40B4-BE49-F238E27FC236}">
                <a16:creationId xmlns:a16="http://schemas.microsoft.com/office/drawing/2014/main" id="{7BBE1B05-D5CA-8FDC-DE27-7469898E568F}"/>
              </a:ext>
            </a:extLst>
          </p:cNvPr>
          <p:cNvSpPr/>
          <p:nvPr/>
        </p:nvSpPr>
        <p:spPr>
          <a:xfrm>
            <a:off x="64639" y="4614290"/>
            <a:ext cx="228600" cy="7175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7" name="Arrow: Curved Right 16">
            <a:extLst>
              <a:ext uri="{FF2B5EF4-FFF2-40B4-BE49-F238E27FC236}">
                <a16:creationId xmlns:a16="http://schemas.microsoft.com/office/drawing/2014/main" id="{927BF93B-167E-C8EA-D14D-56ACC4849F7C}"/>
              </a:ext>
            </a:extLst>
          </p:cNvPr>
          <p:cNvSpPr/>
          <p:nvPr/>
        </p:nvSpPr>
        <p:spPr>
          <a:xfrm flipH="1">
            <a:off x="5256556" y="4614290"/>
            <a:ext cx="228600" cy="7175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16766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207BD-9481-60B2-FFDF-B1E7EA5886EE}"/>
              </a:ext>
            </a:extLst>
          </p:cNvPr>
          <p:cNvSpPr>
            <a:spLocks noGrp="1"/>
          </p:cNvSpPr>
          <p:nvPr>
            <p:ph type="body" sz="quarter" idx="12"/>
          </p:nvPr>
        </p:nvSpPr>
        <p:spPr>
          <a:xfrm>
            <a:off x="610939" y="2154238"/>
            <a:ext cx="10963275" cy="3657600"/>
          </a:xfrm>
        </p:spPr>
        <p:txBody>
          <a:bodyPr/>
          <a:lstStyle/>
          <a:p>
            <a:pPr marL="342900" indent="-342900">
              <a:buFont typeface="+mj-lt"/>
              <a:buAutoNum type="arabicPeriod"/>
            </a:pPr>
            <a:r>
              <a:rPr lang="en-US" sz="2400" b="1"/>
              <a:t>Strategies and policies are needed: </a:t>
            </a:r>
            <a:r>
              <a:rPr lang="en-US" sz="2400"/>
              <a:t>without top-level buy-in and support, it is unlikely that citizen science can become embedded and recognized in an organization</a:t>
            </a:r>
          </a:p>
          <a:p>
            <a:pPr marL="342900" indent="-342900">
              <a:buFont typeface="+mj-lt"/>
              <a:buAutoNum type="arabicPeriod"/>
            </a:pPr>
            <a:r>
              <a:rPr lang="en-US" sz="2400" b="1"/>
              <a:t>Strategies need to outline specific goals and objectives:</a:t>
            </a:r>
            <a:r>
              <a:rPr lang="en-US" sz="2400"/>
              <a:t> specific goals (and possibly subgoals) and objectives need to be agreed </a:t>
            </a:r>
            <a:endParaRPr lang="en-US" sz="2400" b="1"/>
          </a:p>
          <a:p>
            <a:pPr marL="342900" indent="-342900">
              <a:buFont typeface="+mj-lt"/>
              <a:buAutoNum type="arabicPeriod"/>
            </a:pPr>
            <a:r>
              <a:rPr lang="en-US" sz="2400" b="1"/>
              <a:t>Strategies need action plans </a:t>
            </a:r>
            <a:r>
              <a:rPr lang="en-US" sz="2400"/>
              <a:t>(or roadmaps): without concrete action plans, including funding for the detailed actions, it can be difficult to reach set goals and objectives</a:t>
            </a:r>
            <a:endParaRPr lang="da-DK" sz="2400"/>
          </a:p>
        </p:txBody>
      </p:sp>
      <p:sp>
        <p:nvSpPr>
          <p:cNvPr id="3" name="Text Placeholder 2">
            <a:extLst>
              <a:ext uri="{FF2B5EF4-FFF2-40B4-BE49-F238E27FC236}">
                <a16:creationId xmlns:a16="http://schemas.microsoft.com/office/drawing/2014/main" id="{30B054A6-2C85-C67C-937F-515F47D95A61}"/>
              </a:ext>
            </a:extLst>
          </p:cNvPr>
          <p:cNvSpPr>
            <a:spLocks noGrp="1"/>
          </p:cNvSpPr>
          <p:nvPr>
            <p:ph type="body" sz="quarter" idx="11"/>
          </p:nvPr>
        </p:nvSpPr>
        <p:spPr>
          <a:xfrm>
            <a:off x="610940" y="1486160"/>
            <a:ext cx="10963275" cy="422275"/>
          </a:xfrm>
        </p:spPr>
        <p:txBody>
          <a:bodyPr/>
          <a:lstStyle/>
          <a:p>
            <a:r>
              <a:rPr lang="en-US"/>
              <a:t>Key take-aways</a:t>
            </a:r>
            <a:endParaRPr lang="da-DK"/>
          </a:p>
        </p:txBody>
      </p:sp>
      <p:sp>
        <p:nvSpPr>
          <p:cNvPr id="4" name="Text Placeholder 3">
            <a:extLst>
              <a:ext uri="{FF2B5EF4-FFF2-40B4-BE49-F238E27FC236}">
                <a16:creationId xmlns:a16="http://schemas.microsoft.com/office/drawing/2014/main" id="{67A951A5-CE61-B186-5A3D-5298BB1D19EC}"/>
              </a:ext>
            </a:extLst>
          </p:cNvPr>
          <p:cNvSpPr>
            <a:spLocks noGrp="1"/>
          </p:cNvSpPr>
          <p:nvPr>
            <p:ph type="body" sz="quarter" idx="10"/>
          </p:nvPr>
        </p:nvSpPr>
        <p:spPr/>
        <p:txBody>
          <a:bodyPr/>
          <a:lstStyle/>
          <a:p>
            <a:r>
              <a:rPr lang="en-US"/>
              <a:t>Citizen Science Strategies &amp; Policies</a:t>
            </a:r>
            <a:endParaRPr lang="da-DK"/>
          </a:p>
        </p:txBody>
      </p:sp>
    </p:spTree>
    <p:extLst>
      <p:ext uri="{BB962C8B-B14F-4D97-AF65-F5344CB8AC3E}">
        <p14:creationId xmlns:p14="http://schemas.microsoft.com/office/powerpoint/2010/main" val="5309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10216" y="5332828"/>
            <a:ext cx="5386000" cy="398012"/>
          </a:xfrm>
        </p:spPr>
        <p:txBody>
          <a:bodyPr/>
          <a:lstStyle/>
          <a:p>
            <a:r>
              <a:rPr lang="en-GB" dirty="0"/>
              <a:t>Training Module 4.1.2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3" y="2916748"/>
            <a:ext cx="5903387" cy="577850"/>
          </a:xfrm>
        </p:spPr>
        <p:txBody>
          <a:bodyPr/>
          <a:lstStyle/>
          <a:p>
            <a:r>
              <a:rPr lang="en-US" dirty="0"/>
              <a:t>Evaluating citizen science: Expanding assessment criteria for research rewards</a:t>
            </a:r>
            <a:endParaRPr lang="da-DK" dirty="0"/>
          </a:p>
        </p:txBody>
      </p:sp>
    </p:spTree>
    <p:extLst>
      <p:ext uri="{BB962C8B-B14F-4D97-AF65-F5344CB8AC3E}">
        <p14:creationId xmlns:p14="http://schemas.microsoft.com/office/powerpoint/2010/main" val="281683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lIns="91440" tIns="45720" rIns="91440" bIns="45720" anchor="t"/>
          <a:lstStyle/>
          <a:p>
            <a:r>
              <a:rPr lang="en-US" sz="2800" b="1" dirty="0"/>
              <a:t>Diverse objectives and project types</a:t>
            </a:r>
          </a:p>
          <a:p>
            <a:pPr marL="342900" indent="-342900">
              <a:buFont typeface="Arial" panose="020B0604020202020204" pitchFamily="34" charset="0"/>
              <a:buChar char="•"/>
            </a:pPr>
            <a:r>
              <a:rPr lang="en-US" sz="2400" dirty="0"/>
              <a:t>Citizen science projects vary widely in goals and types, making it challenging to apply standardized assessment criteria.</a:t>
            </a:r>
          </a:p>
          <a:p>
            <a:r>
              <a:rPr lang="en-US" sz="2800" b="1" dirty="0"/>
              <a:t>Data quality and reliability</a:t>
            </a:r>
          </a:p>
          <a:p>
            <a:pPr marL="285750" indent="-285750">
              <a:buFont typeface="Arial" panose="020B0604020202020204" pitchFamily="34" charset="0"/>
              <a:buChar char="•"/>
            </a:pPr>
            <a:r>
              <a:rPr lang="en-US" sz="2400" dirty="0"/>
              <a:t>Ensuring the accuracy and reliability of data collected </a:t>
            </a:r>
            <a:r>
              <a:rPr lang="en-US" sz="2400"/>
              <a:t>by volunteers </a:t>
            </a:r>
            <a:r>
              <a:rPr lang="en-US" sz="2400" dirty="0"/>
              <a:t>can be difficult, requiring rigorous validation processes.</a:t>
            </a:r>
          </a:p>
          <a:p>
            <a:r>
              <a:rPr lang="en-US" sz="2800" b="1" dirty="0"/>
              <a:t>Subjective impact</a:t>
            </a:r>
          </a:p>
          <a:p>
            <a:pPr marL="285750" indent="-285750">
              <a:buFont typeface="Arial" panose="020B0604020202020204" pitchFamily="34" charset="0"/>
              <a:buChar char="•"/>
            </a:pPr>
            <a:r>
              <a:rPr lang="en-US" sz="2400" dirty="0"/>
              <a:t>Some impacts, such as community awareness or empowerment, are subjective and require more qualitative assessments.</a:t>
            </a:r>
          </a:p>
        </p:txBody>
      </p:sp>
      <p:sp>
        <p:nvSpPr>
          <p:cNvPr id="11" name="Text Placeholder 10"/>
          <p:cNvSpPr>
            <a:spLocks noGrp="1"/>
          </p:cNvSpPr>
          <p:nvPr>
            <p:ph type="body" sz="quarter" idx="11"/>
          </p:nvPr>
        </p:nvSpPr>
        <p:spPr/>
        <p:txBody>
          <a:bodyPr lIns="91440" tIns="45720" rIns="91440" bIns="45720" anchor="t"/>
          <a:lstStyle/>
          <a:p>
            <a:r>
              <a:rPr lang="en-US"/>
              <a:t>Assessments should be comprehensive and customized</a:t>
            </a:r>
            <a:endParaRPr lang="en-GB"/>
          </a:p>
        </p:txBody>
      </p:sp>
      <p:sp>
        <p:nvSpPr>
          <p:cNvPr id="3" name="Text Placeholder 2"/>
          <p:cNvSpPr>
            <a:spLocks noGrp="1"/>
          </p:cNvSpPr>
          <p:nvPr>
            <p:ph type="body" sz="quarter" idx="10"/>
          </p:nvPr>
        </p:nvSpPr>
        <p:spPr/>
        <p:txBody>
          <a:bodyPr lIns="91440" tIns="45720" rIns="91440" bIns="45720" anchor="t"/>
          <a:lstStyle/>
          <a:p>
            <a:r>
              <a:rPr lang="en-GB" dirty="0"/>
              <a:t>Challenges in evaluating citizen science</a:t>
            </a:r>
          </a:p>
        </p:txBody>
      </p:sp>
    </p:spTree>
    <p:extLst>
      <p:ext uri="{BB962C8B-B14F-4D97-AF65-F5344CB8AC3E}">
        <p14:creationId xmlns:p14="http://schemas.microsoft.com/office/powerpoint/2010/main" val="3381923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11188" y="2274888"/>
            <a:ext cx="11401024" cy="3657600"/>
          </a:xfrm>
        </p:spPr>
        <p:txBody>
          <a:bodyPr lIns="91440" tIns="45720" rIns="91440" bIns="45720" anchor="t"/>
          <a:lstStyle/>
          <a:p>
            <a:r>
              <a:rPr lang="en-US" sz="2000" b="1" dirty="0"/>
              <a:t>Scientific impact</a:t>
            </a:r>
          </a:p>
          <a:p>
            <a:pPr marL="285750" indent="-285750">
              <a:buFont typeface="Arial" panose="020B0604020202020204" pitchFamily="34" charset="0"/>
              <a:buChar char="•"/>
            </a:pPr>
            <a:r>
              <a:rPr lang="en-US" b="1" dirty="0"/>
              <a:t>Data quality: </a:t>
            </a:r>
            <a:r>
              <a:rPr lang="en-US" dirty="0"/>
              <a:t>Evaluation of the accuracy, consistency, and reliability of data.</a:t>
            </a:r>
          </a:p>
          <a:p>
            <a:pPr marL="285750" indent="-285750">
              <a:buFont typeface="Arial" panose="020B0604020202020204" pitchFamily="34" charset="0"/>
              <a:buChar char="•"/>
            </a:pPr>
            <a:r>
              <a:rPr lang="en-US" b="1" dirty="0"/>
              <a:t>Research contribution:</a:t>
            </a:r>
            <a:r>
              <a:rPr lang="en-US" dirty="0"/>
              <a:t> Scientific discoveries, publications, or advancements in the field.</a:t>
            </a:r>
          </a:p>
          <a:p>
            <a:r>
              <a:rPr lang="en-US" sz="2000" b="1" dirty="0"/>
              <a:t>Societal impact</a:t>
            </a:r>
          </a:p>
          <a:p>
            <a:pPr marL="285750" indent="-285750">
              <a:buFont typeface="Arial" panose="020B0604020202020204" pitchFamily="34" charset="0"/>
              <a:buChar char="•"/>
            </a:pPr>
            <a:r>
              <a:rPr lang="en-US" b="1" dirty="0"/>
              <a:t>Environmental or social benefits: </a:t>
            </a:r>
            <a:r>
              <a:rPr lang="en-US" dirty="0"/>
              <a:t>Impact on the environment, public policy, or community.</a:t>
            </a:r>
          </a:p>
          <a:p>
            <a:pPr marL="285750" indent="-285750">
              <a:buFont typeface="Arial" panose="020B0604020202020204" pitchFamily="34" charset="0"/>
              <a:buChar char="•"/>
            </a:pPr>
            <a:r>
              <a:rPr lang="en-US" b="1" dirty="0"/>
              <a:t>Awareness and education:</a:t>
            </a:r>
            <a:r>
              <a:rPr lang="en-US" dirty="0"/>
              <a:t> Raising public awareness and public understanding of science.</a:t>
            </a:r>
          </a:p>
          <a:p>
            <a:r>
              <a:rPr lang="en-US" sz="2000" b="1" dirty="0"/>
              <a:t>Impact for participants</a:t>
            </a:r>
          </a:p>
          <a:p>
            <a:pPr marL="285750" indent="-285750">
              <a:buFont typeface="Arial" panose="020B0604020202020204" pitchFamily="34" charset="0"/>
              <a:buChar char="•"/>
            </a:pPr>
            <a:r>
              <a:rPr lang="en-US" b="1" dirty="0"/>
              <a:t>Engagement:</a:t>
            </a:r>
            <a:r>
              <a:rPr lang="en-US" dirty="0"/>
              <a:t> The involvement, satisfaction, and personal growth experienced by participants.</a:t>
            </a:r>
          </a:p>
          <a:p>
            <a:pPr marL="285750" indent="-285750">
              <a:buFont typeface="Arial" panose="020B0604020202020204" pitchFamily="34" charset="0"/>
              <a:buChar char="•"/>
            </a:pPr>
            <a:r>
              <a:rPr lang="en-US" b="1" dirty="0"/>
              <a:t>Skill development and empowerment:</a:t>
            </a:r>
            <a:r>
              <a:rPr lang="en-US" dirty="0"/>
              <a:t> Whether participants acquire new skills, knowledge or roles through their involvement in the project.</a:t>
            </a:r>
            <a:endParaRPr lang="en-GB" dirty="0"/>
          </a:p>
        </p:txBody>
      </p:sp>
      <p:sp>
        <p:nvSpPr>
          <p:cNvPr id="4" name="Text Placeholder 3"/>
          <p:cNvSpPr>
            <a:spLocks noGrp="1"/>
          </p:cNvSpPr>
          <p:nvPr>
            <p:ph type="body" sz="quarter" idx="11"/>
          </p:nvPr>
        </p:nvSpPr>
        <p:spPr/>
        <p:txBody>
          <a:bodyPr lIns="91440" tIns="45720" rIns="91440" bIns="45720" anchor="t"/>
          <a:lstStyle/>
          <a:p>
            <a:r>
              <a:rPr lang="en-US"/>
              <a:t>Benefits to science, society, and participants </a:t>
            </a:r>
          </a:p>
        </p:txBody>
      </p:sp>
      <p:sp>
        <p:nvSpPr>
          <p:cNvPr id="3" name="Text Placeholder 2"/>
          <p:cNvSpPr>
            <a:spLocks noGrp="1"/>
          </p:cNvSpPr>
          <p:nvPr>
            <p:ph type="body" sz="quarter" idx="10"/>
          </p:nvPr>
        </p:nvSpPr>
        <p:spPr/>
        <p:txBody>
          <a:bodyPr/>
          <a:lstStyle/>
          <a:p>
            <a:r>
              <a:rPr lang="en-GB" dirty="0"/>
              <a:t>Assessing citizen science to evaluate its quality, impact, and effectiveness</a:t>
            </a:r>
          </a:p>
        </p:txBody>
      </p:sp>
    </p:spTree>
    <p:extLst>
      <p:ext uri="{BB962C8B-B14F-4D97-AF65-F5344CB8AC3E}">
        <p14:creationId xmlns:p14="http://schemas.microsoft.com/office/powerpoint/2010/main" val="4119666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lIns="91440" tIns="45720" rIns="91440" bIns="45720" anchor="t"/>
          <a:lstStyle/>
          <a:p>
            <a:pPr marL="342900" indent="-342900">
              <a:buAutoNum type="arabicPeriod"/>
            </a:pPr>
            <a:r>
              <a:rPr lang="en-US" sz="2000" b="1" dirty="0"/>
              <a:t>Acknowledging a variety of purposes of citizen science impact assessment</a:t>
            </a:r>
            <a:endParaRPr lang="da-DK" sz="2000" dirty="0"/>
          </a:p>
          <a:p>
            <a:pPr lvl="1"/>
            <a:r>
              <a:rPr lang="en-GB" sz="2000" dirty="0"/>
              <a:t>Evaluating the process and feasibility of projects (formative assessment) as well as outcome and impact (summative assessment).</a:t>
            </a:r>
            <a:endParaRPr lang="en-GB" dirty="0"/>
          </a:p>
          <a:p>
            <a:pPr marL="342900" indent="-342900">
              <a:buAutoNum type="arabicPeriod"/>
            </a:pPr>
            <a:r>
              <a:rPr lang="en-US" sz="2000" b="1" dirty="0"/>
              <a:t>Non-linear </a:t>
            </a:r>
            <a:r>
              <a:rPr lang="en-US" sz="2000" b="1" dirty="0" err="1"/>
              <a:t>conceptualisation</a:t>
            </a:r>
            <a:r>
              <a:rPr lang="en-US" sz="2000" b="1" dirty="0"/>
              <a:t> of impact journeys to overcome impact silos</a:t>
            </a:r>
          </a:p>
          <a:p>
            <a:pPr lvl="1"/>
            <a:r>
              <a:rPr lang="en-US" sz="2000" dirty="0"/>
              <a:t>Impact journeys offer a dynamic framework for tracking and evaluating the evolving impacts of citizen science projects over time, capturing their multifaceted contributions to science and society.</a:t>
            </a:r>
            <a:endParaRPr lang="en-GB" sz="2000" dirty="0"/>
          </a:p>
          <a:p>
            <a:pPr marL="342900" indent="-342900">
              <a:buAutoNum type="arabicPeriod"/>
            </a:pPr>
            <a:r>
              <a:rPr lang="en-US" sz="2000" b="1" dirty="0"/>
              <a:t>Comprehensive impact assessment methods and information sources</a:t>
            </a:r>
          </a:p>
          <a:p>
            <a:pPr lvl="1"/>
            <a:r>
              <a:rPr lang="en-US" sz="2000" dirty="0"/>
              <a:t>Reliable impact assessment of citizen science projects involves a range of data collection methods and sources and ideally captures them not only from participants' but also other relevant stakeholders' and beneficiaries' point of view.</a:t>
            </a:r>
            <a:endParaRPr lang="en-GB" sz="2000" dirty="0"/>
          </a:p>
        </p:txBody>
      </p:sp>
      <p:sp>
        <p:nvSpPr>
          <p:cNvPr id="3" name="Text Placeholder 2"/>
          <p:cNvSpPr>
            <a:spLocks noGrp="1"/>
          </p:cNvSpPr>
          <p:nvPr>
            <p:ph type="body" sz="quarter" idx="11"/>
          </p:nvPr>
        </p:nvSpPr>
        <p:spPr/>
        <p:txBody>
          <a:bodyPr/>
          <a:lstStyle/>
          <a:p>
            <a:r>
              <a:rPr lang="en-GB"/>
              <a:t>Six guiding principles for assessment of citizen science</a:t>
            </a:r>
          </a:p>
        </p:txBody>
      </p:sp>
      <p:sp>
        <p:nvSpPr>
          <p:cNvPr id="2" name="Text Placeholder 1"/>
          <p:cNvSpPr>
            <a:spLocks noGrp="1"/>
          </p:cNvSpPr>
          <p:nvPr>
            <p:ph type="body" sz="quarter" idx="10"/>
          </p:nvPr>
        </p:nvSpPr>
        <p:spPr/>
        <p:txBody>
          <a:bodyPr/>
          <a:lstStyle/>
          <a:p>
            <a:r>
              <a:rPr lang="en-US" dirty="0"/>
              <a:t>Citizen Science Impact Assessment Framework (CSIAF)</a:t>
            </a:r>
            <a:endParaRPr lang="en-GB" dirty="0"/>
          </a:p>
        </p:txBody>
      </p:sp>
      <p:pic>
        <p:nvPicPr>
          <p:cNvPr id="5" name="Picture 4"/>
          <p:cNvPicPr>
            <a:picLocks noChangeAspect="1"/>
          </p:cNvPicPr>
          <p:nvPr/>
        </p:nvPicPr>
        <p:blipFill>
          <a:blip r:embed="rId2"/>
          <a:stretch>
            <a:fillRect/>
          </a:stretch>
        </p:blipFill>
        <p:spPr>
          <a:xfrm>
            <a:off x="2289975" y="6229091"/>
            <a:ext cx="3656273" cy="453882"/>
          </a:xfrm>
          <a:prstGeom prst="rect">
            <a:avLst/>
          </a:prstGeom>
        </p:spPr>
      </p:pic>
    </p:spTree>
    <p:extLst>
      <p:ext uri="{BB962C8B-B14F-4D97-AF65-F5344CB8AC3E}">
        <p14:creationId xmlns:p14="http://schemas.microsoft.com/office/powerpoint/2010/main" val="2426019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lIns="91440" tIns="45720" rIns="91440" bIns="45720" anchor="t"/>
          <a:lstStyle/>
          <a:p>
            <a:pPr marL="457200" indent="-457200">
              <a:buFont typeface="+mj-lt"/>
              <a:buAutoNum type="arabicPeriod" startAt="4"/>
            </a:pPr>
            <a:r>
              <a:rPr lang="en-US" sz="2000" b="1" dirty="0"/>
              <a:t>Moving beyond absolute impact</a:t>
            </a:r>
          </a:p>
          <a:p>
            <a:pPr lvl="1"/>
            <a:r>
              <a:rPr lang="en-US" sz="2000" dirty="0"/>
              <a:t>Enter and measure progress against project-specific objectives and to take context into account, including geographical context, socio-economic setting, available resources such as time, financial, staff, etc.</a:t>
            </a:r>
            <a:endParaRPr lang="en-GB" sz="2000" dirty="0"/>
          </a:p>
          <a:p>
            <a:pPr marL="342900" indent="-342900">
              <a:buFont typeface="+mj-lt"/>
              <a:buAutoNum type="arabicPeriod" startAt="4"/>
            </a:pPr>
            <a:r>
              <a:rPr lang="en-US" sz="2000" b="1" dirty="0"/>
              <a:t>Fostering comparison of impact assessment results across citizen science projects</a:t>
            </a:r>
          </a:p>
          <a:p>
            <a:pPr lvl="1"/>
            <a:r>
              <a:rPr lang="en-US" sz="2000" dirty="0"/>
              <a:t>Enable comparability of results that are based on different methods and information sources using consistent overarching categories and definitions.</a:t>
            </a:r>
            <a:endParaRPr lang="en-GB" sz="2000" dirty="0"/>
          </a:p>
          <a:p>
            <a:pPr marL="342900" indent="-342900">
              <a:buFont typeface="+mj-lt"/>
              <a:buAutoNum type="arabicPeriod" startAt="4"/>
            </a:pPr>
            <a:r>
              <a:rPr lang="en-US" sz="2000" b="1" dirty="0"/>
              <a:t>Cumulative enhancement of the framework over time</a:t>
            </a:r>
          </a:p>
          <a:p>
            <a:pPr lvl="1"/>
            <a:r>
              <a:rPr lang="en-US" sz="2000" dirty="0"/>
              <a:t>Assessments should be based on collective, evolving intelligence, incorporating input from researchers, practitioners, and structured reflection (peer review).</a:t>
            </a:r>
            <a:endParaRPr lang="en-GB" sz="2000" dirty="0"/>
          </a:p>
        </p:txBody>
      </p:sp>
      <p:sp>
        <p:nvSpPr>
          <p:cNvPr id="3" name="Text Placeholder 2"/>
          <p:cNvSpPr>
            <a:spLocks noGrp="1"/>
          </p:cNvSpPr>
          <p:nvPr>
            <p:ph type="body" sz="quarter" idx="11"/>
          </p:nvPr>
        </p:nvSpPr>
        <p:spPr/>
        <p:txBody>
          <a:bodyPr/>
          <a:lstStyle/>
          <a:p>
            <a:r>
              <a:rPr lang="en-GB"/>
              <a:t>Six guiding principles for assessment of citizen science</a:t>
            </a:r>
          </a:p>
        </p:txBody>
      </p:sp>
      <p:sp>
        <p:nvSpPr>
          <p:cNvPr id="2" name="Text Placeholder 1"/>
          <p:cNvSpPr>
            <a:spLocks noGrp="1"/>
          </p:cNvSpPr>
          <p:nvPr>
            <p:ph type="body" sz="quarter" idx="10"/>
          </p:nvPr>
        </p:nvSpPr>
        <p:spPr/>
        <p:txBody>
          <a:bodyPr/>
          <a:lstStyle/>
          <a:p>
            <a:r>
              <a:rPr lang="en-US"/>
              <a:t>Citizen Science Impact Assessment Framework (CSIAF)</a:t>
            </a:r>
            <a:endParaRPr lang="en-GB"/>
          </a:p>
        </p:txBody>
      </p:sp>
      <p:pic>
        <p:nvPicPr>
          <p:cNvPr id="5" name="Picture 4"/>
          <p:cNvPicPr>
            <a:picLocks noChangeAspect="1"/>
          </p:cNvPicPr>
          <p:nvPr/>
        </p:nvPicPr>
        <p:blipFill>
          <a:blip r:embed="rId2"/>
          <a:stretch>
            <a:fillRect/>
          </a:stretch>
        </p:blipFill>
        <p:spPr>
          <a:xfrm>
            <a:off x="2289975" y="6229091"/>
            <a:ext cx="3656273" cy="453882"/>
          </a:xfrm>
          <a:prstGeom prst="rect">
            <a:avLst/>
          </a:prstGeom>
        </p:spPr>
      </p:pic>
    </p:spTree>
    <p:extLst>
      <p:ext uri="{BB962C8B-B14F-4D97-AF65-F5344CB8AC3E}">
        <p14:creationId xmlns:p14="http://schemas.microsoft.com/office/powerpoint/2010/main" val="407043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4">
            <a:hlinkClick r:id="rId2"/>
            <a:extLst>
              <a:ext uri="{FF2B5EF4-FFF2-40B4-BE49-F238E27FC236}">
                <a16:creationId xmlns:a16="http://schemas.microsoft.com/office/drawing/2014/main" id="{B0F3D62E-24B4-EDA2-2BFB-609AF02CF68A}"/>
              </a:ext>
            </a:extLst>
          </p:cNvPr>
          <p:cNvPicPr>
            <a:picLocks noChangeAspect="1"/>
          </p:cNvPicPr>
          <p:nvPr/>
        </p:nvPicPr>
        <p:blipFill>
          <a:blip r:embed="rId3"/>
          <a:stretch>
            <a:fillRect/>
          </a:stretch>
        </p:blipFill>
        <p:spPr>
          <a:xfrm>
            <a:off x="3354342" y="107540"/>
            <a:ext cx="8261923" cy="6589041"/>
          </a:xfrm>
          <a:prstGeom prst="rect">
            <a:avLst/>
          </a:prstGeom>
        </p:spPr>
      </p:pic>
      <p:pic>
        <p:nvPicPr>
          <p:cNvPr id="12" name="Billede 7">
            <a:hlinkClick r:id="rId2"/>
            <a:extLst>
              <a:ext uri="{FF2B5EF4-FFF2-40B4-BE49-F238E27FC236}">
                <a16:creationId xmlns:a16="http://schemas.microsoft.com/office/drawing/2014/main" id="{5CF533BA-B6D9-65B6-5B1B-F39B38756CF3}"/>
              </a:ext>
            </a:extLst>
          </p:cNvPr>
          <p:cNvPicPr>
            <a:picLocks noChangeAspect="1"/>
          </p:cNvPicPr>
          <p:nvPr/>
        </p:nvPicPr>
        <p:blipFill>
          <a:blip r:embed="rId4"/>
          <a:stretch>
            <a:fillRect/>
          </a:stretch>
        </p:blipFill>
        <p:spPr>
          <a:xfrm>
            <a:off x="206279" y="1963079"/>
            <a:ext cx="2943321" cy="3190240"/>
          </a:xfrm>
          <a:prstGeom prst="rect">
            <a:avLst/>
          </a:prstGeom>
        </p:spPr>
      </p:pic>
    </p:spTree>
    <p:extLst>
      <p:ext uri="{BB962C8B-B14F-4D97-AF65-F5344CB8AC3E}">
        <p14:creationId xmlns:p14="http://schemas.microsoft.com/office/powerpoint/2010/main" val="210255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59059" y="1859841"/>
            <a:ext cx="10963275" cy="3657600"/>
          </a:xfrm>
        </p:spPr>
        <p:txBody>
          <a:bodyPr/>
          <a:lstStyle/>
          <a:p>
            <a:pPr lvl="0"/>
            <a:r>
              <a:rPr lang="en-US" sz="2400" b="1" dirty="0">
                <a:solidFill>
                  <a:srgbClr val="1F3643"/>
                </a:solidFill>
              </a:rPr>
              <a:t>Training Module 4.1: Institutional promotion of citizen science</a:t>
            </a:r>
          </a:p>
          <a:p>
            <a:pPr marL="971550" lvl="1" indent="-285750"/>
            <a:r>
              <a:rPr lang="en-US" sz="2000" dirty="0">
                <a:solidFill>
                  <a:srgbClr val="1F3643"/>
                </a:solidFill>
              </a:rPr>
              <a:t>Training Module 4.1.1: Strategic approaches to citizen science in RPOs</a:t>
            </a:r>
          </a:p>
          <a:p>
            <a:pPr marL="971550" lvl="1" indent="-285750"/>
            <a:r>
              <a:rPr lang="en-US" sz="2000" dirty="0">
                <a:solidFill>
                  <a:srgbClr val="1F3643"/>
                </a:solidFill>
              </a:rPr>
              <a:t>Training Module 4.1.2: Evaluating citizen science: Expanding assessment criteria for research rewards </a:t>
            </a:r>
          </a:p>
          <a:p>
            <a:pPr marL="971550" lvl="1" indent="-285750"/>
            <a:r>
              <a:rPr lang="en-US" sz="2000" dirty="0">
                <a:solidFill>
                  <a:srgbClr val="1F3643"/>
                </a:solidFill>
              </a:rPr>
              <a:t>Training Module 4.1.3: Interactive session: Assessing citizen science impact: Collaborative criteria design</a:t>
            </a:r>
          </a:p>
          <a:p>
            <a:pPr marL="285750" lvl="0" indent="-285750"/>
            <a:r>
              <a:rPr lang="en-US" sz="2400" b="1" dirty="0">
                <a:solidFill>
                  <a:srgbClr val="1F3643"/>
                </a:solidFill>
              </a:rPr>
              <a:t>Training Module 4.2: Open science practices</a:t>
            </a:r>
          </a:p>
          <a:p>
            <a:pPr marL="971550" lvl="1" indent="-285750"/>
            <a:r>
              <a:rPr lang="en-US" sz="2000" dirty="0">
                <a:solidFill>
                  <a:srgbClr val="1F3643"/>
                </a:solidFill>
              </a:rPr>
              <a:t>Training Module 4.2.1: Designing a systematic evaluation framework for citizen science</a:t>
            </a:r>
          </a:p>
          <a:p>
            <a:pPr marL="971550" lvl="1" indent="-285750"/>
            <a:r>
              <a:rPr lang="en-US" sz="2000" dirty="0">
                <a:solidFill>
                  <a:srgbClr val="1F3643"/>
                </a:solidFill>
              </a:rPr>
              <a:t>Training Module 4.2.2: Aligning citizen science with Responsible Research and Innovation (RRI)</a:t>
            </a:r>
          </a:p>
          <a:p>
            <a:pPr marL="971550" lvl="1" indent="-285750"/>
            <a:r>
              <a:rPr lang="en-US" sz="2000" dirty="0">
                <a:solidFill>
                  <a:srgbClr val="1F3643"/>
                </a:solidFill>
              </a:rPr>
              <a:t>Training Module 4.2.3: Interactive session: Defining relevant RRI indicators for citizen science</a:t>
            </a:r>
            <a:endParaRPr lang="da-DK" sz="2000" dirty="0">
              <a:solidFill>
                <a:srgbClr val="1F3643"/>
              </a:solidFill>
            </a:endParaRPr>
          </a:p>
        </p:txBody>
      </p:sp>
      <p:sp>
        <p:nvSpPr>
          <p:cNvPr id="3" name="Text Placeholder 2"/>
          <p:cNvSpPr>
            <a:spLocks noGrp="1"/>
          </p:cNvSpPr>
          <p:nvPr>
            <p:ph type="body" sz="quarter" idx="11"/>
          </p:nvPr>
        </p:nvSpPr>
        <p:spPr>
          <a:xfrm>
            <a:off x="559059" y="1264180"/>
            <a:ext cx="10963275" cy="422275"/>
          </a:xfrm>
        </p:spPr>
        <p:txBody>
          <a:bodyPr/>
          <a:lstStyle/>
          <a:p>
            <a:r>
              <a:rPr lang="en-GB" dirty="0"/>
              <a:t>Training Program 4</a:t>
            </a:r>
          </a:p>
        </p:txBody>
      </p:sp>
      <p:sp>
        <p:nvSpPr>
          <p:cNvPr id="4" name="Text Placeholder 3"/>
          <p:cNvSpPr>
            <a:spLocks noGrp="1"/>
          </p:cNvSpPr>
          <p:nvPr>
            <p:ph type="body" sz="quarter" idx="10"/>
          </p:nvPr>
        </p:nvSpPr>
        <p:spPr/>
        <p:txBody>
          <a:bodyPr/>
          <a:lstStyle/>
          <a:p>
            <a:r>
              <a:rPr lang="en-GB" dirty="0"/>
              <a:t>Policy &amp; Assessment</a:t>
            </a:r>
          </a:p>
        </p:txBody>
      </p:sp>
    </p:spTree>
    <p:extLst>
      <p:ext uri="{BB962C8B-B14F-4D97-AF65-F5344CB8AC3E}">
        <p14:creationId xmlns:p14="http://schemas.microsoft.com/office/powerpoint/2010/main" val="365935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4998" y="0"/>
            <a:ext cx="9247861" cy="6807683"/>
          </a:xfrm>
          <a:prstGeom prst="rect">
            <a:avLst/>
          </a:prstGeom>
        </p:spPr>
      </p:pic>
      <p:pic>
        <p:nvPicPr>
          <p:cNvPr id="3" name="Picture 2"/>
          <p:cNvPicPr>
            <a:picLocks noChangeAspect="1"/>
          </p:cNvPicPr>
          <p:nvPr/>
        </p:nvPicPr>
        <p:blipFill>
          <a:blip r:embed="rId3"/>
          <a:stretch>
            <a:fillRect/>
          </a:stretch>
        </p:blipFill>
        <p:spPr>
          <a:xfrm>
            <a:off x="98351" y="1594343"/>
            <a:ext cx="4060181" cy="1185297"/>
          </a:xfrm>
          <a:prstGeom prst="rect">
            <a:avLst/>
          </a:prstGeom>
        </p:spPr>
      </p:pic>
      <p:pic>
        <p:nvPicPr>
          <p:cNvPr id="4" name="Picture 3"/>
          <p:cNvPicPr>
            <a:picLocks noChangeAspect="1"/>
          </p:cNvPicPr>
          <p:nvPr/>
        </p:nvPicPr>
        <p:blipFill>
          <a:blip r:embed="rId4"/>
          <a:stretch>
            <a:fillRect/>
          </a:stretch>
        </p:blipFill>
        <p:spPr>
          <a:xfrm>
            <a:off x="98351" y="2925515"/>
            <a:ext cx="4057069" cy="2894840"/>
          </a:xfrm>
          <a:prstGeom prst="rect">
            <a:avLst/>
          </a:prstGeom>
        </p:spPr>
      </p:pic>
    </p:spTree>
    <p:extLst>
      <p:ext uri="{BB962C8B-B14F-4D97-AF65-F5344CB8AC3E}">
        <p14:creationId xmlns:p14="http://schemas.microsoft.com/office/powerpoint/2010/main" val="311358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EC92889F-5561-6258-5D60-8D26388A9006}"/>
              </a:ext>
            </a:extLst>
          </p:cNvPr>
          <p:cNvSpPr>
            <a:spLocks noGrp="1"/>
          </p:cNvSpPr>
          <p:nvPr>
            <p:ph type="body" sz="quarter" idx="12"/>
          </p:nvPr>
        </p:nvSpPr>
        <p:spPr/>
        <p:txBody>
          <a:bodyPr lIns="91440" tIns="45720" rIns="91440" bIns="45720" anchor="t"/>
          <a:lstStyle/>
          <a:p>
            <a:r>
              <a:rPr lang="da-DK" sz="2000" b="1" dirty="0"/>
              <a:t>Society, </a:t>
            </a:r>
            <a:r>
              <a:rPr lang="da-DK" sz="2000" b="1" dirty="0" err="1"/>
              <a:t>economy</a:t>
            </a:r>
            <a:r>
              <a:rPr lang="da-DK" sz="2000" b="1" dirty="0"/>
              <a:t>, and the </a:t>
            </a:r>
            <a:r>
              <a:rPr lang="da-DK" sz="2000" b="1" dirty="0" err="1"/>
              <a:t>environment</a:t>
            </a:r>
            <a:endParaRPr lang="da-DK" sz="2000" b="1" dirty="0"/>
          </a:p>
          <a:p>
            <a:pPr marL="285750" indent="-285750">
              <a:buChar char="•"/>
            </a:pPr>
            <a:r>
              <a:rPr lang="da-DK" dirty="0" err="1"/>
              <a:t>I</a:t>
            </a:r>
            <a:r>
              <a:rPr lang="da-DK" dirty="0" err="1">
                <a:ea typeface="+mn-lt"/>
                <a:cs typeface="+mn-lt"/>
              </a:rPr>
              <a:t>mpact</a:t>
            </a:r>
            <a:r>
              <a:rPr lang="da-DK" dirty="0">
                <a:ea typeface="+mn-lt"/>
                <a:cs typeface="+mn-lt"/>
              </a:rPr>
              <a:t> on society and </a:t>
            </a:r>
            <a:r>
              <a:rPr lang="da-DK" dirty="0" err="1">
                <a:ea typeface="+mn-lt"/>
                <a:cs typeface="+mn-lt"/>
              </a:rPr>
              <a:t>individuals</a:t>
            </a:r>
            <a:r>
              <a:rPr lang="da-DK" dirty="0">
                <a:ea typeface="+mn-lt"/>
                <a:cs typeface="+mn-lt"/>
              </a:rPr>
              <a:t> as </a:t>
            </a:r>
            <a:r>
              <a:rPr lang="da-DK" dirty="0" err="1">
                <a:ea typeface="+mn-lt"/>
                <a:cs typeface="+mn-lt"/>
              </a:rPr>
              <a:t>well</a:t>
            </a:r>
            <a:r>
              <a:rPr lang="da-DK" dirty="0">
                <a:ea typeface="+mn-lt"/>
                <a:cs typeface="+mn-lt"/>
              </a:rPr>
              <a:t> as </a:t>
            </a:r>
            <a:r>
              <a:rPr lang="da-DK" dirty="0" err="1">
                <a:ea typeface="+mn-lt"/>
                <a:cs typeface="+mn-lt"/>
              </a:rPr>
              <a:t>collective</a:t>
            </a:r>
            <a:r>
              <a:rPr lang="da-DK" dirty="0">
                <a:ea typeface="+mn-lt"/>
                <a:cs typeface="+mn-lt"/>
              </a:rPr>
              <a:t> (</a:t>
            </a:r>
            <a:r>
              <a:rPr lang="da-DK" dirty="0" err="1">
                <a:ea typeface="+mn-lt"/>
                <a:cs typeface="+mn-lt"/>
              </a:rPr>
              <a:t>societal</a:t>
            </a:r>
            <a:r>
              <a:rPr lang="da-DK" dirty="0">
                <a:ea typeface="+mn-lt"/>
                <a:cs typeface="+mn-lt"/>
              </a:rPr>
              <a:t>) </a:t>
            </a:r>
            <a:r>
              <a:rPr lang="da-DK" dirty="0" err="1">
                <a:ea typeface="+mn-lt"/>
                <a:cs typeface="+mn-lt"/>
              </a:rPr>
              <a:t>values</a:t>
            </a:r>
            <a:r>
              <a:rPr lang="da-DK" dirty="0">
                <a:ea typeface="+mn-lt"/>
                <a:cs typeface="+mn-lt"/>
              </a:rPr>
              <a:t>, </a:t>
            </a:r>
            <a:r>
              <a:rPr lang="da-DK" dirty="0" err="1">
                <a:ea typeface="+mn-lt"/>
                <a:cs typeface="+mn-lt"/>
              </a:rPr>
              <a:t>understanding</a:t>
            </a:r>
            <a:r>
              <a:rPr lang="da-DK" dirty="0">
                <a:ea typeface="+mn-lt"/>
                <a:cs typeface="+mn-lt"/>
              </a:rPr>
              <a:t>, </a:t>
            </a:r>
            <a:r>
              <a:rPr lang="da-DK" dirty="0" err="1">
                <a:ea typeface="+mn-lt"/>
                <a:cs typeface="+mn-lt"/>
              </a:rPr>
              <a:t>policies</a:t>
            </a:r>
            <a:r>
              <a:rPr lang="da-DK" dirty="0">
                <a:ea typeface="+mn-lt"/>
                <a:cs typeface="+mn-lt"/>
              </a:rPr>
              <a:t>, actions and </a:t>
            </a:r>
            <a:r>
              <a:rPr lang="da-DK" dirty="0" err="1">
                <a:ea typeface="+mn-lt"/>
                <a:cs typeface="+mn-lt"/>
              </a:rPr>
              <a:t>well-being</a:t>
            </a:r>
            <a:r>
              <a:rPr lang="da-DK" dirty="0">
                <a:ea typeface="+mn-lt"/>
                <a:cs typeface="+mn-lt"/>
              </a:rPr>
              <a:t> (</a:t>
            </a:r>
            <a:r>
              <a:rPr lang="da-DK" dirty="0" err="1">
                <a:ea typeface="+mn-lt"/>
                <a:cs typeface="+mn-lt"/>
              </a:rPr>
              <a:t>including</a:t>
            </a:r>
            <a:r>
              <a:rPr lang="da-DK" dirty="0">
                <a:ea typeface="+mn-lt"/>
                <a:cs typeface="+mn-lt"/>
              </a:rPr>
              <a:t> </a:t>
            </a:r>
            <a:r>
              <a:rPr lang="da-DK" dirty="0" err="1">
                <a:ea typeface="+mn-lt"/>
                <a:cs typeface="+mn-lt"/>
              </a:rPr>
              <a:t>relationships</a:t>
            </a:r>
            <a:r>
              <a:rPr lang="da-DK" dirty="0">
                <a:ea typeface="+mn-lt"/>
                <a:cs typeface="+mn-lt"/>
              </a:rPr>
              <a:t>)</a:t>
            </a:r>
          </a:p>
          <a:p>
            <a:pPr marL="285750" indent="-285750">
              <a:buChar char="•"/>
            </a:pPr>
            <a:r>
              <a:rPr lang="da-DK" dirty="0" err="1">
                <a:ea typeface="+mn-lt"/>
                <a:cs typeface="+mn-lt"/>
              </a:rPr>
              <a:t>Impact</a:t>
            </a:r>
            <a:r>
              <a:rPr lang="da-DK" dirty="0">
                <a:ea typeface="+mn-lt"/>
                <a:cs typeface="+mn-lt"/>
              </a:rPr>
              <a:t> on the </a:t>
            </a:r>
            <a:r>
              <a:rPr lang="da-DK" dirty="0" err="1">
                <a:ea typeface="+mn-lt"/>
                <a:cs typeface="+mn-lt"/>
              </a:rPr>
              <a:t>production</a:t>
            </a:r>
            <a:r>
              <a:rPr lang="da-DK" dirty="0">
                <a:ea typeface="+mn-lt"/>
                <a:cs typeface="+mn-lt"/>
              </a:rPr>
              <a:t> and </a:t>
            </a:r>
            <a:r>
              <a:rPr lang="da-DK" dirty="0" err="1">
                <a:ea typeface="+mn-lt"/>
                <a:cs typeface="+mn-lt"/>
              </a:rPr>
              <a:t>exchange</a:t>
            </a:r>
            <a:r>
              <a:rPr lang="da-DK" dirty="0">
                <a:ea typeface="+mn-lt"/>
                <a:cs typeface="+mn-lt"/>
              </a:rPr>
              <a:t> of </a:t>
            </a:r>
            <a:r>
              <a:rPr lang="da-DK" dirty="0" err="1">
                <a:ea typeface="+mn-lt"/>
                <a:cs typeface="+mn-lt"/>
              </a:rPr>
              <a:t>goods</a:t>
            </a:r>
            <a:r>
              <a:rPr lang="da-DK" dirty="0">
                <a:ea typeface="+mn-lt"/>
                <a:cs typeface="+mn-lt"/>
              </a:rPr>
              <a:t> and services </a:t>
            </a:r>
            <a:r>
              <a:rPr lang="da-DK" dirty="0" err="1">
                <a:ea typeface="+mn-lt"/>
                <a:cs typeface="+mn-lt"/>
              </a:rPr>
              <a:t>among</a:t>
            </a:r>
            <a:r>
              <a:rPr lang="da-DK" dirty="0">
                <a:ea typeface="+mn-lt"/>
                <a:cs typeface="+mn-lt"/>
              </a:rPr>
              <a:t> </a:t>
            </a:r>
            <a:r>
              <a:rPr lang="da-DK" dirty="0" err="1">
                <a:ea typeface="+mn-lt"/>
                <a:cs typeface="+mn-lt"/>
              </a:rPr>
              <a:t>economic</a:t>
            </a:r>
            <a:r>
              <a:rPr lang="da-DK" dirty="0">
                <a:ea typeface="+mn-lt"/>
                <a:cs typeface="+mn-lt"/>
              </a:rPr>
              <a:t> agents on </a:t>
            </a:r>
            <a:r>
              <a:rPr lang="da-DK" dirty="0" err="1">
                <a:ea typeface="+mn-lt"/>
                <a:cs typeface="+mn-lt"/>
              </a:rPr>
              <a:t>entrepreneurial</a:t>
            </a:r>
            <a:r>
              <a:rPr lang="da-DK" dirty="0">
                <a:ea typeface="+mn-lt"/>
                <a:cs typeface="+mn-lt"/>
              </a:rPr>
              <a:t> </a:t>
            </a:r>
            <a:r>
              <a:rPr lang="da-DK" dirty="0" err="1">
                <a:ea typeface="+mn-lt"/>
                <a:cs typeface="+mn-lt"/>
              </a:rPr>
              <a:t>activity</a:t>
            </a:r>
            <a:r>
              <a:rPr lang="da-DK" dirty="0">
                <a:ea typeface="+mn-lt"/>
                <a:cs typeface="+mn-lt"/>
              </a:rPr>
              <a:t>; and </a:t>
            </a:r>
            <a:r>
              <a:rPr lang="da-DK" dirty="0" err="1">
                <a:ea typeface="+mn-lt"/>
                <a:cs typeface="+mn-lt"/>
              </a:rPr>
              <a:t>economic</a:t>
            </a:r>
            <a:r>
              <a:rPr lang="da-DK" dirty="0">
                <a:ea typeface="+mn-lt"/>
                <a:cs typeface="+mn-lt"/>
              </a:rPr>
              <a:t> </a:t>
            </a:r>
            <a:r>
              <a:rPr lang="da-DK" dirty="0" err="1">
                <a:ea typeface="+mn-lt"/>
                <a:cs typeface="+mn-lt"/>
              </a:rPr>
              <a:t>benefits</a:t>
            </a:r>
            <a:r>
              <a:rPr lang="da-DK" dirty="0">
                <a:ea typeface="+mn-lt"/>
                <a:cs typeface="+mn-lt"/>
              </a:rPr>
              <a:t> </a:t>
            </a:r>
            <a:r>
              <a:rPr lang="da-DK" dirty="0" err="1">
                <a:ea typeface="+mn-lt"/>
                <a:cs typeface="+mn-lt"/>
              </a:rPr>
              <a:t>derived</a:t>
            </a:r>
            <a:r>
              <a:rPr lang="da-DK" dirty="0">
                <a:ea typeface="+mn-lt"/>
                <a:cs typeface="+mn-lt"/>
              </a:rPr>
              <a:t> from data</a:t>
            </a:r>
          </a:p>
          <a:p>
            <a:pPr marL="285750" indent="-285750">
              <a:buChar char="•"/>
            </a:pPr>
            <a:r>
              <a:rPr lang="da-DK" dirty="0" err="1">
                <a:ea typeface="+mn-lt"/>
                <a:cs typeface="+mn-lt"/>
              </a:rPr>
              <a:t>Impact</a:t>
            </a:r>
            <a:r>
              <a:rPr lang="da-DK" dirty="0">
                <a:ea typeface="+mn-lt"/>
                <a:cs typeface="+mn-lt"/>
              </a:rPr>
              <a:t> on the bio-</a:t>
            </a:r>
            <a:r>
              <a:rPr lang="da-DK" dirty="0" err="1">
                <a:ea typeface="+mn-lt"/>
                <a:cs typeface="+mn-lt"/>
              </a:rPr>
              <a:t>chemical</a:t>
            </a:r>
            <a:r>
              <a:rPr lang="da-DK" dirty="0">
                <a:ea typeface="+mn-lt"/>
                <a:cs typeface="+mn-lt"/>
              </a:rPr>
              <a:t>-</a:t>
            </a:r>
            <a:r>
              <a:rPr lang="da-DK" dirty="0" err="1">
                <a:ea typeface="+mn-lt"/>
                <a:cs typeface="+mn-lt"/>
              </a:rPr>
              <a:t>physical</a:t>
            </a:r>
            <a:r>
              <a:rPr lang="da-DK" dirty="0">
                <a:ea typeface="+mn-lt"/>
                <a:cs typeface="+mn-lt"/>
              </a:rPr>
              <a:t> </a:t>
            </a:r>
            <a:r>
              <a:rPr lang="da-DK" dirty="0" err="1">
                <a:ea typeface="+mn-lt"/>
                <a:cs typeface="+mn-lt"/>
              </a:rPr>
              <a:t>environment</a:t>
            </a:r>
            <a:endParaRPr lang="da-DK" dirty="0">
              <a:ea typeface="+mn-lt"/>
              <a:cs typeface="+mn-lt"/>
            </a:endParaRPr>
          </a:p>
          <a:p>
            <a:r>
              <a:rPr lang="da-DK" sz="2000" b="1" dirty="0">
                <a:ea typeface="+mn-lt"/>
                <a:cs typeface="+mn-lt"/>
              </a:rPr>
              <a:t>Science and </a:t>
            </a:r>
            <a:r>
              <a:rPr lang="da-DK" sz="2000" b="1" dirty="0" err="1">
                <a:ea typeface="+mn-lt"/>
                <a:cs typeface="+mn-lt"/>
              </a:rPr>
              <a:t>technology</a:t>
            </a:r>
            <a:r>
              <a:rPr lang="da-DK" sz="2000" b="1" dirty="0">
                <a:ea typeface="+mn-lt"/>
                <a:cs typeface="+mn-lt"/>
              </a:rPr>
              <a:t> (S&amp;T)</a:t>
            </a:r>
          </a:p>
          <a:p>
            <a:pPr marL="285750" indent="-285750">
              <a:buChar char="•"/>
            </a:pPr>
            <a:r>
              <a:rPr lang="da-DK" dirty="0" err="1">
                <a:ea typeface="+mn-lt"/>
                <a:cs typeface="+mn-lt"/>
              </a:rPr>
              <a:t>Impact</a:t>
            </a:r>
            <a:r>
              <a:rPr lang="da-DK" dirty="0">
                <a:ea typeface="+mn-lt"/>
                <a:cs typeface="+mn-lt"/>
              </a:rPr>
              <a:t> on science, </a:t>
            </a:r>
            <a:r>
              <a:rPr lang="da-DK" dirty="0" err="1">
                <a:ea typeface="+mn-lt"/>
                <a:cs typeface="+mn-lt"/>
              </a:rPr>
              <a:t>scientific</a:t>
            </a:r>
            <a:r>
              <a:rPr lang="da-DK" dirty="0">
                <a:ea typeface="+mn-lt"/>
                <a:cs typeface="+mn-lt"/>
              </a:rPr>
              <a:t> institutions, and resulting </a:t>
            </a:r>
            <a:r>
              <a:rPr lang="da-DK" dirty="0" err="1">
                <a:ea typeface="+mn-lt"/>
                <a:cs typeface="+mn-lt"/>
              </a:rPr>
              <a:t>technological</a:t>
            </a:r>
            <a:r>
              <a:rPr lang="da-DK" dirty="0">
                <a:ea typeface="+mn-lt"/>
                <a:cs typeface="+mn-lt"/>
              </a:rPr>
              <a:t> </a:t>
            </a:r>
            <a:r>
              <a:rPr lang="da-DK" dirty="0" err="1">
                <a:ea typeface="+mn-lt"/>
                <a:cs typeface="+mn-lt"/>
              </a:rPr>
              <a:t>artefacts</a:t>
            </a:r>
            <a:endParaRPr lang="da-DK" dirty="0">
              <a:ea typeface="+mn-lt"/>
              <a:cs typeface="+mn-lt"/>
            </a:endParaRPr>
          </a:p>
          <a:p>
            <a:r>
              <a:rPr lang="da-DK" sz="2000" b="1" dirty="0" err="1">
                <a:ea typeface="+mn-lt"/>
                <a:cs typeface="+mn-lt"/>
              </a:rPr>
              <a:t>Governance</a:t>
            </a:r>
            <a:endParaRPr lang="da-DK" sz="2000" b="1" dirty="0">
              <a:ea typeface="+mn-lt"/>
              <a:cs typeface="+mn-lt"/>
            </a:endParaRPr>
          </a:p>
          <a:p>
            <a:pPr marL="285750" indent="-285750">
              <a:buChar char="•"/>
            </a:pPr>
            <a:r>
              <a:rPr lang="da-DK" dirty="0" err="1">
                <a:solidFill>
                  <a:srgbClr val="1F3643"/>
                </a:solidFill>
                <a:latin typeface="Montserrat Medium"/>
                <a:ea typeface="+mn-lt"/>
                <a:cs typeface="+mn-lt"/>
              </a:rPr>
              <a:t>Impact</a:t>
            </a:r>
            <a:r>
              <a:rPr lang="da-DK" dirty="0">
                <a:solidFill>
                  <a:srgbClr val="1F3643"/>
                </a:solidFill>
                <a:latin typeface="Montserrat Medium"/>
                <a:ea typeface="+mn-lt"/>
                <a:cs typeface="+mn-lt"/>
              </a:rPr>
              <a:t> on the processes and institutions </a:t>
            </a:r>
            <a:r>
              <a:rPr lang="da-DK" dirty="0" err="1">
                <a:solidFill>
                  <a:srgbClr val="1F3643"/>
                </a:solidFill>
                <a:latin typeface="Montserrat Medium"/>
                <a:ea typeface="+mn-lt"/>
                <a:cs typeface="+mn-lt"/>
              </a:rPr>
              <a:t>through</a:t>
            </a:r>
            <a:r>
              <a:rPr lang="da-DK" dirty="0">
                <a:solidFill>
                  <a:srgbClr val="1F3643"/>
                </a:solidFill>
                <a:latin typeface="Montserrat Medium"/>
                <a:ea typeface="+mn-lt"/>
                <a:cs typeface="+mn-lt"/>
              </a:rPr>
              <a:t> </a:t>
            </a:r>
            <a:r>
              <a:rPr lang="da-DK" dirty="0" err="1">
                <a:solidFill>
                  <a:srgbClr val="1F3643"/>
                </a:solidFill>
                <a:latin typeface="Montserrat Medium"/>
                <a:ea typeface="+mn-lt"/>
                <a:cs typeface="+mn-lt"/>
              </a:rPr>
              <a:t>which</a:t>
            </a:r>
            <a:r>
              <a:rPr lang="da-DK" dirty="0">
                <a:solidFill>
                  <a:srgbClr val="1F3643"/>
                </a:solidFill>
                <a:latin typeface="Montserrat Medium"/>
                <a:ea typeface="+mn-lt"/>
                <a:cs typeface="+mn-lt"/>
              </a:rPr>
              <a:t> decisions </a:t>
            </a:r>
            <a:r>
              <a:rPr lang="da-DK" dirty="0" err="1">
                <a:solidFill>
                  <a:srgbClr val="1F3643"/>
                </a:solidFill>
                <a:latin typeface="Montserrat Medium"/>
                <a:ea typeface="+mn-lt"/>
                <a:cs typeface="+mn-lt"/>
              </a:rPr>
              <a:t>are</a:t>
            </a:r>
            <a:r>
              <a:rPr lang="da-DK" dirty="0">
                <a:solidFill>
                  <a:srgbClr val="1F3643"/>
                </a:solidFill>
                <a:latin typeface="Montserrat Medium"/>
                <a:ea typeface="+mn-lt"/>
                <a:cs typeface="+mn-lt"/>
              </a:rPr>
              <a:t> made, </a:t>
            </a:r>
            <a:r>
              <a:rPr lang="da-DK" dirty="0" err="1">
                <a:solidFill>
                  <a:srgbClr val="1F3643"/>
                </a:solidFill>
                <a:latin typeface="Montserrat Medium"/>
                <a:ea typeface="+mn-lt"/>
                <a:cs typeface="+mn-lt"/>
              </a:rPr>
              <a:t>both</a:t>
            </a:r>
            <a:r>
              <a:rPr lang="da-DK" dirty="0">
                <a:solidFill>
                  <a:srgbClr val="1F3643"/>
                </a:solidFill>
                <a:latin typeface="Montserrat Medium"/>
                <a:ea typeface="+mn-lt"/>
                <a:cs typeface="+mn-lt"/>
              </a:rPr>
              <a:t> </a:t>
            </a:r>
            <a:r>
              <a:rPr lang="da-DK" dirty="0" err="1">
                <a:solidFill>
                  <a:srgbClr val="1F3643"/>
                </a:solidFill>
                <a:latin typeface="Montserrat Medium"/>
                <a:ea typeface="+mn-lt"/>
                <a:cs typeface="+mn-lt"/>
              </a:rPr>
              <a:t>informal</a:t>
            </a:r>
            <a:r>
              <a:rPr lang="da-DK" dirty="0">
                <a:solidFill>
                  <a:srgbClr val="1F3643"/>
                </a:solidFill>
                <a:latin typeface="Montserrat Medium"/>
                <a:ea typeface="+mn-lt"/>
                <a:cs typeface="+mn-lt"/>
              </a:rPr>
              <a:t> and formal (</a:t>
            </a:r>
            <a:r>
              <a:rPr lang="da-DK" dirty="0" err="1">
                <a:solidFill>
                  <a:srgbClr val="1F3643"/>
                </a:solidFill>
                <a:latin typeface="Montserrat Medium"/>
                <a:ea typeface="+mn-lt"/>
                <a:cs typeface="+mn-lt"/>
              </a:rPr>
              <a:t>e.g</a:t>
            </a:r>
            <a:r>
              <a:rPr lang="da-DK" dirty="0">
                <a:solidFill>
                  <a:srgbClr val="1F3643"/>
                </a:solidFill>
                <a:latin typeface="Montserrat Medium"/>
                <a:ea typeface="+mn-lt"/>
                <a:cs typeface="+mn-lt"/>
              </a:rPr>
              <a:t>., public policy), and on </a:t>
            </a:r>
            <a:r>
              <a:rPr lang="da-DK" dirty="0" err="1">
                <a:solidFill>
                  <a:srgbClr val="1F3643"/>
                </a:solidFill>
                <a:latin typeface="Montserrat Medium"/>
                <a:ea typeface="+mn-lt"/>
                <a:cs typeface="+mn-lt"/>
              </a:rPr>
              <a:t>relationships</a:t>
            </a:r>
            <a:r>
              <a:rPr lang="da-DK" dirty="0">
                <a:solidFill>
                  <a:srgbClr val="1F3643"/>
                </a:solidFill>
                <a:latin typeface="Montserrat Medium"/>
                <a:ea typeface="+mn-lt"/>
                <a:cs typeface="+mn-lt"/>
              </a:rPr>
              <a:t> and </a:t>
            </a:r>
            <a:r>
              <a:rPr lang="da-DK" dirty="0" err="1">
                <a:solidFill>
                  <a:srgbClr val="1F3643"/>
                </a:solidFill>
                <a:latin typeface="Montserrat Medium"/>
                <a:ea typeface="+mn-lt"/>
                <a:cs typeface="+mn-lt"/>
              </a:rPr>
              <a:t>partnerships</a:t>
            </a:r>
            <a:r>
              <a:rPr lang="da-DK" dirty="0">
                <a:solidFill>
                  <a:srgbClr val="1F3643"/>
                </a:solidFill>
                <a:latin typeface="Montserrat Medium"/>
                <a:ea typeface="+mn-lt"/>
                <a:cs typeface="+mn-lt"/>
              </a:rPr>
              <a:t>, as </a:t>
            </a:r>
            <a:r>
              <a:rPr lang="da-DK" dirty="0" err="1">
                <a:solidFill>
                  <a:srgbClr val="1F3643"/>
                </a:solidFill>
                <a:latin typeface="Montserrat Medium"/>
                <a:ea typeface="+mn-lt"/>
                <a:cs typeface="+mn-lt"/>
              </a:rPr>
              <a:t>well</a:t>
            </a:r>
            <a:r>
              <a:rPr lang="da-DK" dirty="0">
                <a:solidFill>
                  <a:srgbClr val="1F3643"/>
                </a:solidFill>
                <a:latin typeface="Montserrat Medium"/>
                <a:ea typeface="+mn-lt"/>
                <a:cs typeface="+mn-lt"/>
              </a:rPr>
              <a:t> as the </a:t>
            </a:r>
            <a:r>
              <a:rPr lang="da-DK" dirty="0" err="1">
                <a:solidFill>
                  <a:srgbClr val="1F3643"/>
                </a:solidFill>
                <a:latin typeface="Montserrat Medium"/>
                <a:ea typeface="+mn-lt"/>
                <a:cs typeface="+mn-lt"/>
              </a:rPr>
              <a:t>governance</a:t>
            </a:r>
            <a:r>
              <a:rPr lang="da-DK" dirty="0">
                <a:solidFill>
                  <a:srgbClr val="1F3643"/>
                </a:solidFill>
                <a:latin typeface="Montserrat Medium"/>
                <a:ea typeface="+mn-lt"/>
                <a:cs typeface="+mn-lt"/>
              </a:rPr>
              <a:t> of data </a:t>
            </a:r>
            <a:r>
              <a:rPr lang="da-DK" dirty="0" err="1">
                <a:solidFill>
                  <a:srgbClr val="1F3643"/>
                </a:solidFill>
                <a:latin typeface="Montserrat Medium"/>
                <a:ea typeface="+mn-lt"/>
                <a:cs typeface="+mn-lt"/>
              </a:rPr>
              <a:t>generated</a:t>
            </a:r>
            <a:endParaRPr lang="da-DK" dirty="0">
              <a:solidFill>
                <a:srgbClr val="1F3643"/>
              </a:solidFill>
              <a:latin typeface="Montserrat Medium"/>
              <a:ea typeface="+mn-lt"/>
              <a:cs typeface="+mn-lt"/>
            </a:endParaRPr>
          </a:p>
        </p:txBody>
      </p:sp>
      <p:sp>
        <p:nvSpPr>
          <p:cNvPr id="3" name="Pladsholder til tekst 2">
            <a:extLst>
              <a:ext uri="{FF2B5EF4-FFF2-40B4-BE49-F238E27FC236}">
                <a16:creationId xmlns:a16="http://schemas.microsoft.com/office/drawing/2014/main" id="{CBF662F3-C8F9-65B3-DFD4-C19DFAD4AD1B}"/>
              </a:ext>
            </a:extLst>
          </p:cNvPr>
          <p:cNvSpPr>
            <a:spLocks noGrp="1"/>
          </p:cNvSpPr>
          <p:nvPr>
            <p:ph type="body" sz="quarter" idx="11"/>
          </p:nvPr>
        </p:nvSpPr>
        <p:spPr/>
        <p:txBody>
          <a:bodyPr lIns="91440" tIns="45720" rIns="91440" bIns="45720" anchor="t"/>
          <a:lstStyle/>
          <a:p>
            <a:r>
              <a:rPr lang="da-DK"/>
              <a:t>Society, </a:t>
            </a:r>
            <a:r>
              <a:rPr lang="da-DK" err="1"/>
              <a:t>economy</a:t>
            </a:r>
            <a:r>
              <a:rPr lang="da-DK"/>
              <a:t>, </a:t>
            </a:r>
            <a:r>
              <a:rPr lang="da-DK" err="1"/>
              <a:t>environment</a:t>
            </a:r>
            <a:r>
              <a:rPr lang="da-DK"/>
              <a:t>, S&amp;T, and </a:t>
            </a:r>
            <a:r>
              <a:rPr lang="da-DK" err="1"/>
              <a:t>governance</a:t>
            </a:r>
            <a:endParaRPr lang="da-DK"/>
          </a:p>
        </p:txBody>
      </p:sp>
      <p:sp>
        <p:nvSpPr>
          <p:cNvPr id="2" name="Pladsholder til tekst 1">
            <a:extLst>
              <a:ext uri="{FF2B5EF4-FFF2-40B4-BE49-F238E27FC236}">
                <a16:creationId xmlns:a16="http://schemas.microsoft.com/office/drawing/2014/main" id="{DFA2A8D0-83BC-B94B-3AD5-3F48D279EB93}"/>
              </a:ext>
            </a:extLst>
          </p:cNvPr>
          <p:cNvSpPr>
            <a:spLocks noGrp="1"/>
          </p:cNvSpPr>
          <p:nvPr>
            <p:ph type="body" sz="quarter" idx="10"/>
          </p:nvPr>
        </p:nvSpPr>
        <p:spPr/>
        <p:txBody>
          <a:bodyPr lIns="91440" tIns="45720" rIns="91440" bIns="45720" anchor="t"/>
          <a:lstStyle/>
          <a:p>
            <a:r>
              <a:rPr lang="da-DK"/>
              <a:t>The MICS </a:t>
            </a:r>
            <a:r>
              <a:rPr lang="da-DK" err="1"/>
              <a:t>evaluation</a:t>
            </a:r>
            <a:r>
              <a:rPr lang="da-DK"/>
              <a:t> framework</a:t>
            </a:r>
          </a:p>
        </p:txBody>
      </p:sp>
      <p:pic>
        <p:nvPicPr>
          <p:cNvPr id="5" name="Picture 4">
            <a:hlinkClick r:id="rId2"/>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232445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EF2ECE3-3CDD-DD73-EDAB-8548407482FD}"/>
              </a:ext>
            </a:extLst>
          </p:cNvPr>
          <p:cNvSpPr>
            <a:spLocks noGrp="1"/>
          </p:cNvSpPr>
          <p:nvPr>
            <p:ph type="body" sz="quarter" idx="12"/>
          </p:nvPr>
        </p:nvSpPr>
        <p:spPr/>
        <p:txBody>
          <a:bodyPr lIns="91440" tIns="45720" rIns="91440" bIns="45720" anchor="t"/>
          <a:lstStyle/>
          <a:p>
            <a:r>
              <a:rPr lang="da-DK" sz="2000" b="1"/>
              <a:t>Data </a:t>
            </a:r>
            <a:r>
              <a:rPr lang="da-DK" sz="2000" b="1" err="1"/>
              <a:t>collection</a:t>
            </a:r>
            <a:r>
              <a:rPr lang="da-DK" sz="2000" b="1"/>
              <a:t> and management </a:t>
            </a:r>
          </a:p>
          <a:p>
            <a:pPr marL="285750" indent="-285750">
              <a:buChar char="•"/>
            </a:pPr>
            <a:r>
              <a:rPr lang="da-DK"/>
              <a:t>Data </a:t>
            </a:r>
            <a:r>
              <a:rPr lang="da-DK" err="1"/>
              <a:t>quality</a:t>
            </a:r>
            <a:r>
              <a:rPr lang="da-DK"/>
              <a:t>, data </a:t>
            </a:r>
            <a:r>
              <a:rPr lang="da-DK" err="1"/>
              <a:t>infrastructures</a:t>
            </a:r>
            <a:r>
              <a:rPr lang="da-DK"/>
              <a:t> and systems, </a:t>
            </a:r>
            <a:r>
              <a:rPr lang="da-DK" err="1"/>
              <a:t>enhanced</a:t>
            </a:r>
            <a:r>
              <a:rPr lang="da-DK"/>
              <a:t> data (data </a:t>
            </a:r>
            <a:r>
              <a:rPr lang="da-DK" err="1"/>
              <a:t>that</a:t>
            </a:r>
            <a:r>
              <a:rPr lang="da-DK"/>
              <a:t> has </a:t>
            </a:r>
            <a:r>
              <a:rPr lang="da-DK" err="1"/>
              <a:t>been</a:t>
            </a:r>
            <a:r>
              <a:rPr lang="da-DK"/>
              <a:t> </a:t>
            </a:r>
            <a:r>
              <a:rPr lang="da-DK" err="1"/>
              <a:t>augmented</a:t>
            </a:r>
            <a:r>
              <a:rPr lang="da-DK">
                <a:ea typeface="+mn-lt"/>
                <a:cs typeface="+mn-lt"/>
              </a:rPr>
              <a:t>, </a:t>
            </a:r>
            <a:r>
              <a:rPr lang="da-DK" err="1">
                <a:ea typeface="+mn-lt"/>
                <a:cs typeface="+mn-lt"/>
              </a:rPr>
              <a:t>verified</a:t>
            </a:r>
            <a:r>
              <a:rPr lang="da-DK">
                <a:ea typeface="+mn-lt"/>
                <a:cs typeface="+mn-lt"/>
              </a:rPr>
              <a:t>, </a:t>
            </a:r>
            <a:r>
              <a:rPr lang="da-DK" err="1">
                <a:ea typeface="+mn-lt"/>
                <a:cs typeface="+mn-lt"/>
              </a:rPr>
              <a:t>derived</a:t>
            </a:r>
            <a:r>
              <a:rPr lang="da-DK">
                <a:ea typeface="+mn-lt"/>
                <a:cs typeface="+mn-lt"/>
              </a:rPr>
              <a:t>, </a:t>
            </a:r>
            <a:r>
              <a:rPr lang="da-DK" err="1">
                <a:ea typeface="+mn-lt"/>
                <a:cs typeface="+mn-lt"/>
              </a:rPr>
              <a:t>aggregated</a:t>
            </a:r>
            <a:r>
              <a:rPr lang="da-DK">
                <a:ea typeface="+mn-lt"/>
                <a:cs typeface="+mn-lt"/>
              </a:rPr>
              <a:t>, or in </a:t>
            </a:r>
            <a:r>
              <a:rPr lang="da-DK" err="1">
                <a:ea typeface="+mn-lt"/>
                <a:cs typeface="+mn-lt"/>
              </a:rPr>
              <a:t>any</a:t>
            </a:r>
            <a:r>
              <a:rPr lang="da-DK">
                <a:ea typeface="+mn-lt"/>
                <a:cs typeface="+mn-lt"/>
              </a:rPr>
              <a:t> </a:t>
            </a:r>
            <a:r>
              <a:rPr lang="da-DK" err="1">
                <a:ea typeface="+mn-lt"/>
                <a:cs typeface="+mn-lt"/>
              </a:rPr>
              <a:t>way</a:t>
            </a:r>
            <a:r>
              <a:rPr lang="da-DK">
                <a:ea typeface="+mn-lt"/>
                <a:cs typeface="+mn-lt"/>
              </a:rPr>
              <a:t> </a:t>
            </a:r>
            <a:r>
              <a:rPr lang="da-DK" err="1">
                <a:ea typeface="+mn-lt"/>
                <a:cs typeface="+mn-lt"/>
              </a:rPr>
              <a:t>enhanced</a:t>
            </a:r>
            <a:r>
              <a:rPr lang="da-DK">
                <a:ea typeface="+mn-lt"/>
                <a:cs typeface="+mn-lt"/>
              </a:rPr>
              <a:t>)</a:t>
            </a:r>
          </a:p>
          <a:p>
            <a:r>
              <a:rPr lang="da-DK" sz="2000" b="1"/>
              <a:t>Collaboration in science and </a:t>
            </a:r>
            <a:r>
              <a:rPr lang="da-DK" sz="2000" b="1" err="1"/>
              <a:t>contributions</a:t>
            </a:r>
            <a:r>
              <a:rPr lang="da-DK" sz="2000" b="1"/>
              <a:t> to science</a:t>
            </a:r>
          </a:p>
          <a:p>
            <a:pPr marL="285750" indent="-285750">
              <a:buChar char="•"/>
            </a:pPr>
            <a:r>
              <a:rPr lang="da-DK"/>
              <a:t>Collaboration and </a:t>
            </a:r>
            <a:r>
              <a:rPr lang="da-DK" err="1"/>
              <a:t>synergies</a:t>
            </a:r>
            <a:r>
              <a:rPr lang="da-DK"/>
              <a:t>, </a:t>
            </a:r>
            <a:r>
              <a:rPr lang="da-DK" err="1"/>
              <a:t>scientific</a:t>
            </a:r>
            <a:r>
              <a:rPr lang="da-DK"/>
              <a:t> </a:t>
            </a:r>
            <a:r>
              <a:rPr lang="da-DK" err="1"/>
              <a:t>impact</a:t>
            </a:r>
            <a:r>
              <a:rPr lang="da-DK"/>
              <a:t>, </a:t>
            </a:r>
            <a:r>
              <a:rPr lang="da-DK" err="1"/>
              <a:t>scientific</a:t>
            </a:r>
            <a:r>
              <a:rPr lang="da-DK"/>
              <a:t> </a:t>
            </a:r>
            <a:r>
              <a:rPr lang="da-DK" err="1"/>
              <a:t>value</a:t>
            </a:r>
            <a:r>
              <a:rPr lang="da-DK"/>
              <a:t> of data, </a:t>
            </a:r>
            <a:r>
              <a:rPr lang="da-DK" err="1"/>
              <a:t>scientific</a:t>
            </a:r>
            <a:r>
              <a:rPr lang="da-DK"/>
              <a:t> </a:t>
            </a:r>
            <a:r>
              <a:rPr lang="da-DK" err="1"/>
              <a:t>contributions</a:t>
            </a:r>
            <a:r>
              <a:rPr lang="da-DK"/>
              <a:t> (1, 2, …), </a:t>
            </a:r>
            <a:r>
              <a:rPr lang="da-DK" err="1">
                <a:ea typeface="+mn-lt"/>
                <a:cs typeface="+mn-lt"/>
              </a:rPr>
              <a:t>community</a:t>
            </a:r>
            <a:r>
              <a:rPr lang="da-DK">
                <a:ea typeface="+mn-lt"/>
                <a:cs typeface="+mn-lt"/>
              </a:rPr>
              <a:t> participation in research, </a:t>
            </a:r>
            <a:r>
              <a:rPr lang="da-DK"/>
              <a:t>etc.</a:t>
            </a:r>
          </a:p>
          <a:p>
            <a:r>
              <a:rPr lang="da-DK" sz="2000" b="1"/>
              <a:t>Decision-</a:t>
            </a:r>
            <a:r>
              <a:rPr lang="da-DK" sz="2000" b="1" err="1"/>
              <a:t>making</a:t>
            </a:r>
            <a:r>
              <a:rPr lang="da-DK" sz="2000" b="1"/>
              <a:t> in science</a:t>
            </a:r>
          </a:p>
          <a:p>
            <a:pPr marL="285750" indent="-285750">
              <a:buChar char="•"/>
            </a:pPr>
            <a:r>
              <a:rPr lang="da-DK"/>
              <a:t>Management and policy, </a:t>
            </a:r>
            <a:r>
              <a:rPr lang="da-DK" err="1"/>
              <a:t>scientific</a:t>
            </a:r>
            <a:r>
              <a:rPr lang="da-DK"/>
              <a:t> </a:t>
            </a:r>
            <a:r>
              <a:rPr lang="da-DK" err="1"/>
              <a:t>outcomes</a:t>
            </a:r>
            <a:r>
              <a:rPr lang="da-DK"/>
              <a:t> (</a:t>
            </a:r>
            <a:r>
              <a:rPr lang="da-DK" err="1"/>
              <a:t>institutional</a:t>
            </a:r>
            <a:r>
              <a:rPr lang="da-DK"/>
              <a:t> </a:t>
            </a:r>
            <a:r>
              <a:rPr lang="da-DK" err="1"/>
              <a:t>change</a:t>
            </a:r>
            <a:r>
              <a:rPr lang="da-DK"/>
              <a:t>, new </a:t>
            </a:r>
            <a:r>
              <a:rPr lang="da-DK" err="1"/>
              <a:t>projects</a:t>
            </a:r>
            <a:r>
              <a:rPr lang="da-DK"/>
              <a:t> etc.)</a:t>
            </a:r>
          </a:p>
          <a:p>
            <a:r>
              <a:rPr lang="da-DK" sz="2000" b="1"/>
              <a:t>Communication and </a:t>
            </a:r>
            <a:r>
              <a:rPr lang="da-DK" sz="2000" b="1" err="1"/>
              <a:t>outreach</a:t>
            </a:r>
            <a:endParaRPr lang="da-DK" sz="2000" b="1"/>
          </a:p>
          <a:p>
            <a:pPr marL="285750" indent="-285750">
              <a:buChar char="•"/>
            </a:pPr>
            <a:r>
              <a:rPr lang="da-DK"/>
              <a:t>Communication </a:t>
            </a:r>
            <a:r>
              <a:rPr lang="da-DK" err="1"/>
              <a:t>material</a:t>
            </a:r>
            <a:r>
              <a:rPr lang="da-DK"/>
              <a:t>, </a:t>
            </a:r>
            <a:r>
              <a:rPr lang="da-DK" err="1"/>
              <a:t>activities</a:t>
            </a:r>
            <a:r>
              <a:rPr lang="da-DK"/>
              <a:t>, and events, </a:t>
            </a:r>
            <a:r>
              <a:rPr lang="da-DK" err="1"/>
              <a:t>evaluation</a:t>
            </a:r>
            <a:r>
              <a:rPr lang="da-DK"/>
              <a:t> and adaption</a:t>
            </a:r>
          </a:p>
          <a:p>
            <a:endParaRPr lang="da-DK"/>
          </a:p>
          <a:p>
            <a:endParaRPr lang="da-DK"/>
          </a:p>
        </p:txBody>
      </p:sp>
      <p:sp>
        <p:nvSpPr>
          <p:cNvPr id="3" name="Pladsholder til tekst 2">
            <a:extLst>
              <a:ext uri="{FF2B5EF4-FFF2-40B4-BE49-F238E27FC236}">
                <a16:creationId xmlns:a16="http://schemas.microsoft.com/office/drawing/2014/main" id="{86B79155-5282-329A-F3DF-657906584BBA}"/>
              </a:ext>
            </a:extLst>
          </p:cNvPr>
          <p:cNvSpPr>
            <a:spLocks noGrp="1"/>
          </p:cNvSpPr>
          <p:nvPr>
            <p:ph type="body" sz="quarter" idx="11"/>
          </p:nvPr>
        </p:nvSpPr>
        <p:spPr/>
        <p:txBody>
          <a:bodyPr lIns="91440" tIns="45720" rIns="91440" bIns="45720" anchor="t"/>
          <a:lstStyle/>
          <a:p>
            <a:r>
              <a:rPr lang="da-DK"/>
              <a:t>Indicators for science and </a:t>
            </a:r>
            <a:r>
              <a:rPr lang="da-DK" err="1"/>
              <a:t>technology</a:t>
            </a:r>
            <a:r>
              <a:rPr lang="da-DK"/>
              <a:t> output</a:t>
            </a:r>
          </a:p>
        </p:txBody>
      </p:sp>
      <p:sp>
        <p:nvSpPr>
          <p:cNvPr id="4" name="Pladsholder til tekst 3">
            <a:extLst>
              <a:ext uri="{FF2B5EF4-FFF2-40B4-BE49-F238E27FC236}">
                <a16:creationId xmlns:a16="http://schemas.microsoft.com/office/drawing/2014/main" id="{69D6616E-A6ED-7D18-8937-47FFFD10204D}"/>
              </a:ext>
            </a:extLst>
          </p:cNvPr>
          <p:cNvSpPr>
            <a:spLocks noGrp="1"/>
          </p:cNvSpPr>
          <p:nvPr>
            <p:ph type="body" sz="quarter" idx="10"/>
          </p:nvPr>
        </p:nvSpPr>
        <p:spPr/>
        <p:txBody>
          <a:bodyPr lIns="91440" tIns="45720" rIns="91440" bIns="45720" anchor="t"/>
          <a:lstStyle/>
          <a:p>
            <a:r>
              <a:rPr lang="da-DK">
                <a:ea typeface="+mj-lt"/>
                <a:cs typeface="+mj-lt"/>
              </a:rPr>
              <a:t>The MICS </a:t>
            </a:r>
            <a:r>
              <a:rPr lang="da-DK" err="1">
                <a:ea typeface="+mj-lt"/>
                <a:cs typeface="+mj-lt"/>
              </a:rPr>
              <a:t>evaluation</a:t>
            </a:r>
            <a:r>
              <a:rPr lang="da-DK">
                <a:ea typeface="+mj-lt"/>
                <a:cs typeface="+mj-lt"/>
              </a:rPr>
              <a:t> framework</a:t>
            </a:r>
          </a:p>
        </p:txBody>
      </p:sp>
      <p:pic>
        <p:nvPicPr>
          <p:cNvPr id="7" name="Picture 4" descr="Et billede, der indeholder tekst, Font/skrifttype, Grafik, skærmbillede&#10;&#10;Beskrivelsen er genereret automatisk">
            <a:hlinkClick r:id="rId2"/>
            <a:extLst>
              <a:ext uri="{FF2B5EF4-FFF2-40B4-BE49-F238E27FC236}">
                <a16:creationId xmlns:a16="http://schemas.microsoft.com/office/drawing/2014/main" id="{AAB247BA-659F-0929-3475-A3AF1499BC3F}"/>
              </a:ext>
            </a:extLst>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2349313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EF2ECE3-3CDD-DD73-EDAB-8548407482FD}"/>
              </a:ext>
            </a:extLst>
          </p:cNvPr>
          <p:cNvSpPr>
            <a:spLocks noGrp="1"/>
          </p:cNvSpPr>
          <p:nvPr>
            <p:ph type="body" sz="quarter" idx="12"/>
          </p:nvPr>
        </p:nvSpPr>
        <p:spPr>
          <a:xfrm>
            <a:off x="611188" y="2274888"/>
            <a:ext cx="11022541" cy="3657600"/>
          </a:xfrm>
        </p:spPr>
        <p:txBody>
          <a:bodyPr lIns="91440" tIns="45720" rIns="91440" bIns="45720" anchor="t"/>
          <a:lstStyle/>
          <a:p>
            <a:r>
              <a:rPr lang="da-DK" sz="2000" b="1"/>
              <a:t>Supply and demand side </a:t>
            </a:r>
          </a:p>
          <a:p>
            <a:pPr marL="285750" indent="-285750">
              <a:buChar char="•"/>
            </a:pPr>
            <a:r>
              <a:rPr lang="da-DK"/>
              <a:t>Company </a:t>
            </a:r>
            <a:r>
              <a:rPr lang="da-DK" err="1"/>
              <a:t>growth</a:t>
            </a:r>
            <a:r>
              <a:rPr lang="da-DK"/>
              <a:t>, international </a:t>
            </a:r>
            <a:r>
              <a:rPr lang="da-DK" err="1"/>
              <a:t>trade</a:t>
            </a:r>
            <a:r>
              <a:rPr lang="da-DK"/>
              <a:t>, innovation, </a:t>
            </a:r>
            <a:r>
              <a:rPr lang="da-DK" err="1"/>
              <a:t>competitiveness</a:t>
            </a:r>
            <a:r>
              <a:rPr lang="da-DK"/>
              <a:t>, </a:t>
            </a:r>
            <a:r>
              <a:rPr lang="da-DK" err="1"/>
              <a:t>economic</a:t>
            </a:r>
            <a:r>
              <a:rPr lang="da-DK"/>
              <a:t> potential and </a:t>
            </a:r>
            <a:r>
              <a:rPr lang="da-DK" err="1"/>
              <a:t>market</a:t>
            </a:r>
            <a:r>
              <a:rPr lang="da-DK"/>
              <a:t> </a:t>
            </a:r>
            <a:r>
              <a:rPr lang="da-DK" err="1"/>
              <a:t>opportunities</a:t>
            </a:r>
            <a:r>
              <a:rPr lang="da-DK"/>
              <a:t>, </a:t>
            </a:r>
            <a:r>
              <a:rPr lang="da-DK" err="1"/>
              <a:t>employment</a:t>
            </a:r>
            <a:r>
              <a:rPr lang="da-DK"/>
              <a:t>, </a:t>
            </a:r>
            <a:r>
              <a:rPr lang="da-DK" err="1"/>
              <a:t>value</a:t>
            </a:r>
            <a:r>
              <a:rPr lang="da-DK"/>
              <a:t> </a:t>
            </a:r>
            <a:r>
              <a:rPr lang="da-DK" err="1"/>
              <a:t>added</a:t>
            </a:r>
            <a:r>
              <a:rPr lang="da-DK"/>
              <a:t> for </a:t>
            </a:r>
            <a:r>
              <a:rPr lang="da-DK" err="1"/>
              <a:t>customers</a:t>
            </a:r>
            <a:r>
              <a:rPr lang="da-DK"/>
              <a:t> and </a:t>
            </a:r>
            <a:r>
              <a:rPr lang="da-DK" err="1"/>
              <a:t>organizations</a:t>
            </a:r>
            <a:endParaRPr lang="da-DK">
              <a:ea typeface="+mn-lt"/>
              <a:cs typeface="+mn-lt"/>
            </a:endParaRPr>
          </a:p>
          <a:p>
            <a:r>
              <a:rPr lang="da-DK" sz="2000" b="1"/>
              <a:t>Natural </a:t>
            </a:r>
            <a:r>
              <a:rPr lang="da-DK" sz="2000" b="1" err="1"/>
              <a:t>resources</a:t>
            </a:r>
            <a:r>
              <a:rPr lang="da-DK" sz="2000" b="1"/>
              <a:t> and </a:t>
            </a:r>
            <a:r>
              <a:rPr lang="da-DK" sz="2000" b="1" err="1"/>
              <a:t>biodiversity</a:t>
            </a:r>
            <a:r>
              <a:rPr lang="da-DK" sz="2000" b="1"/>
              <a:t>, </a:t>
            </a:r>
            <a:r>
              <a:rPr lang="da-DK" sz="2000" b="1" err="1"/>
              <a:t>environment</a:t>
            </a:r>
            <a:r>
              <a:rPr lang="da-DK" sz="2000" b="1"/>
              <a:t> &amp; society</a:t>
            </a:r>
          </a:p>
          <a:p>
            <a:pPr marL="285750" indent="-285750">
              <a:buChar char="•"/>
            </a:pPr>
            <a:r>
              <a:rPr lang="da-DK" err="1"/>
              <a:t>Biodiversity</a:t>
            </a:r>
            <a:r>
              <a:rPr lang="da-DK"/>
              <a:t> and </a:t>
            </a:r>
            <a:r>
              <a:rPr lang="da-DK" err="1"/>
              <a:t>natural</a:t>
            </a:r>
            <a:r>
              <a:rPr lang="da-DK"/>
              <a:t> ressource </a:t>
            </a:r>
            <a:r>
              <a:rPr lang="da-DK" err="1"/>
              <a:t>indicators</a:t>
            </a:r>
            <a:r>
              <a:rPr lang="da-DK"/>
              <a:t>, </a:t>
            </a:r>
            <a:r>
              <a:rPr lang="da-DK" err="1"/>
              <a:t>enviromental</a:t>
            </a:r>
            <a:r>
              <a:rPr lang="da-DK"/>
              <a:t> </a:t>
            </a:r>
            <a:r>
              <a:rPr lang="da-DK" err="1"/>
              <a:t>impact</a:t>
            </a:r>
            <a:r>
              <a:rPr lang="da-DK"/>
              <a:t> on human </a:t>
            </a:r>
            <a:r>
              <a:rPr lang="da-DK" err="1"/>
              <a:t>health</a:t>
            </a:r>
            <a:r>
              <a:rPr lang="da-DK"/>
              <a:t>, </a:t>
            </a:r>
            <a:r>
              <a:rPr lang="da-DK" err="1">
                <a:ea typeface="+mn-lt"/>
                <a:cs typeface="+mn-lt"/>
              </a:rPr>
              <a:t>resilience</a:t>
            </a:r>
            <a:r>
              <a:rPr lang="da-DK">
                <a:ea typeface="+mn-lt"/>
                <a:cs typeface="+mn-lt"/>
              </a:rPr>
              <a:t> of ecosystems</a:t>
            </a:r>
            <a:endParaRPr lang="da-DK"/>
          </a:p>
          <a:p>
            <a:r>
              <a:rPr lang="da-DK" sz="2000" b="1"/>
              <a:t>Participation, </a:t>
            </a:r>
            <a:r>
              <a:rPr lang="da-DK" sz="2000" b="1" err="1"/>
              <a:t>equality</a:t>
            </a:r>
            <a:r>
              <a:rPr lang="da-DK" sz="2000" b="1"/>
              <a:t> and </a:t>
            </a:r>
            <a:r>
              <a:rPr lang="da-DK" sz="2000" b="1" err="1"/>
              <a:t>inclusion</a:t>
            </a:r>
            <a:r>
              <a:rPr lang="da-DK" sz="2000" b="1"/>
              <a:t>, and power </a:t>
            </a:r>
            <a:r>
              <a:rPr lang="da-DK" sz="2000" b="1" err="1"/>
              <a:t>dynamics</a:t>
            </a:r>
          </a:p>
          <a:p>
            <a:pPr marL="285750" indent="-285750">
              <a:buChar char="•"/>
            </a:pPr>
            <a:r>
              <a:rPr lang="da-DK" err="1"/>
              <a:t>Institutional</a:t>
            </a:r>
            <a:r>
              <a:rPr lang="da-DK"/>
              <a:t> </a:t>
            </a:r>
            <a:r>
              <a:rPr lang="da-DK" err="1"/>
              <a:t>commitment</a:t>
            </a:r>
            <a:r>
              <a:rPr lang="da-DK"/>
              <a:t> to public participation, </a:t>
            </a:r>
            <a:r>
              <a:rPr lang="da-DK" err="1"/>
              <a:t>gender</a:t>
            </a:r>
            <a:r>
              <a:rPr lang="da-DK"/>
              <a:t> </a:t>
            </a:r>
            <a:r>
              <a:rPr lang="da-DK" err="1"/>
              <a:t>equality</a:t>
            </a:r>
            <a:r>
              <a:rPr lang="da-DK"/>
              <a:t>, </a:t>
            </a:r>
            <a:r>
              <a:rPr lang="da-DK" err="1"/>
              <a:t>inclusion</a:t>
            </a:r>
            <a:r>
              <a:rPr lang="da-DK"/>
              <a:t> of </a:t>
            </a:r>
            <a:r>
              <a:rPr lang="da-DK" err="1"/>
              <a:t>minorities</a:t>
            </a:r>
            <a:r>
              <a:rPr lang="da-DK"/>
              <a:t>, power </a:t>
            </a:r>
            <a:r>
              <a:rPr lang="da-DK" err="1"/>
              <a:t>dynamics</a:t>
            </a:r>
            <a:r>
              <a:rPr lang="da-DK"/>
              <a:t> </a:t>
            </a:r>
            <a:r>
              <a:rPr lang="da-DK" err="1"/>
              <a:t>within</a:t>
            </a:r>
            <a:r>
              <a:rPr lang="da-DK"/>
              <a:t> </a:t>
            </a:r>
            <a:r>
              <a:rPr lang="da-DK" err="1"/>
              <a:t>citizen</a:t>
            </a:r>
            <a:r>
              <a:rPr lang="da-DK"/>
              <a:t> science </a:t>
            </a:r>
            <a:r>
              <a:rPr lang="da-DK" err="1"/>
              <a:t>initiative</a:t>
            </a:r>
            <a:r>
              <a:rPr lang="da-DK"/>
              <a:t>, </a:t>
            </a:r>
            <a:r>
              <a:rPr lang="da-DK" err="1"/>
              <a:t>empowerment</a:t>
            </a:r>
            <a:r>
              <a:rPr lang="da-DK"/>
              <a:t> of </a:t>
            </a:r>
            <a:r>
              <a:rPr lang="da-DK" err="1"/>
              <a:t>communities</a:t>
            </a:r>
            <a:endParaRPr lang="da-DK"/>
          </a:p>
          <a:p>
            <a:r>
              <a:rPr lang="da-DK" sz="2000" b="1" err="1"/>
              <a:t>Impact</a:t>
            </a:r>
            <a:r>
              <a:rPr lang="da-DK" sz="2000" b="1"/>
              <a:t> on </a:t>
            </a:r>
            <a:r>
              <a:rPr lang="da-DK" sz="2000" b="1" err="1"/>
              <a:t>politics</a:t>
            </a:r>
            <a:endParaRPr lang="da-DK" sz="2000" b="1"/>
          </a:p>
          <a:p>
            <a:pPr marL="285750" indent="-285750">
              <a:buChar char="•"/>
            </a:pPr>
            <a:r>
              <a:rPr lang="da-DK" err="1"/>
              <a:t>Contributions</a:t>
            </a:r>
            <a:r>
              <a:rPr lang="da-DK"/>
              <a:t> to management plans and policy, </a:t>
            </a:r>
            <a:r>
              <a:rPr lang="da-DK" err="1"/>
              <a:t>incl</a:t>
            </a:r>
            <a:r>
              <a:rPr lang="da-DK"/>
              <a:t>. shifts and adaptations</a:t>
            </a:r>
          </a:p>
          <a:p>
            <a:endParaRPr lang="da-DK"/>
          </a:p>
          <a:p>
            <a:endParaRPr lang="da-DK"/>
          </a:p>
        </p:txBody>
      </p:sp>
      <p:sp>
        <p:nvSpPr>
          <p:cNvPr id="3" name="Pladsholder til tekst 2">
            <a:extLst>
              <a:ext uri="{FF2B5EF4-FFF2-40B4-BE49-F238E27FC236}">
                <a16:creationId xmlns:a16="http://schemas.microsoft.com/office/drawing/2014/main" id="{86B79155-5282-329A-F3DF-657906584BBA}"/>
              </a:ext>
            </a:extLst>
          </p:cNvPr>
          <p:cNvSpPr>
            <a:spLocks noGrp="1"/>
          </p:cNvSpPr>
          <p:nvPr>
            <p:ph type="body" sz="quarter" idx="11"/>
          </p:nvPr>
        </p:nvSpPr>
        <p:spPr/>
        <p:txBody>
          <a:bodyPr lIns="91440" tIns="45720" rIns="91440" bIns="45720" anchor="t"/>
          <a:lstStyle/>
          <a:p>
            <a:r>
              <a:rPr lang="da-DK"/>
              <a:t>Indicators for </a:t>
            </a:r>
            <a:r>
              <a:rPr lang="da-DK" err="1"/>
              <a:t>economy</a:t>
            </a:r>
            <a:r>
              <a:rPr lang="da-DK"/>
              <a:t>, </a:t>
            </a:r>
            <a:r>
              <a:rPr lang="da-DK" err="1"/>
              <a:t>environment</a:t>
            </a:r>
            <a:r>
              <a:rPr lang="da-DK"/>
              <a:t>, and </a:t>
            </a:r>
            <a:r>
              <a:rPr lang="da-DK" err="1"/>
              <a:t>governance</a:t>
            </a:r>
            <a:endParaRPr lang="da-DK"/>
          </a:p>
        </p:txBody>
      </p:sp>
      <p:sp>
        <p:nvSpPr>
          <p:cNvPr id="4" name="Pladsholder til tekst 3">
            <a:extLst>
              <a:ext uri="{FF2B5EF4-FFF2-40B4-BE49-F238E27FC236}">
                <a16:creationId xmlns:a16="http://schemas.microsoft.com/office/drawing/2014/main" id="{69D6616E-A6ED-7D18-8937-47FFFD10204D}"/>
              </a:ext>
            </a:extLst>
          </p:cNvPr>
          <p:cNvSpPr>
            <a:spLocks noGrp="1"/>
          </p:cNvSpPr>
          <p:nvPr>
            <p:ph type="body" sz="quarter" idx="10"/>
          </p:nvPr>
        </p:nvSpPr>
        <p:spPr/>
        <p:txBody>
          <a:bodyPr lIns="91440" tIns="45720" rIns="91440" bIns="45720" anchor="t"/>
          <a:lstStyle/>
          <a:p>
            <a:r>
              <a:rPr lang="da-DK">
                <a:ea typeface="+mj-lt"/>
                <a:cs typeface="+mj-lt"/>
              </a:rPr>
              <a:t>The MICS </a:t>
            </a:r>
            <a:r>
              <a:rPr lang="da-DK" err="1">
                <a:ea typeface="+mj-lt"/>
                <a:cs typeface="+mj-lt"/>
              </a:rPr>
              <a:t>evaluation</a:t>
            </a:r>
            <a:r>
              <a:rPr lang="da-DK">
                <a:ea typeface="+mj-lt"/>
                <a:cs typeface="+mj-lt"/>
              </a:rPr>
              <a:t> framework</a:t>
            </a:r>
          </a:p>
        </p:txBody>
      </p:sp>
      <p:pic>
        <p:nvPicPr>
          <p:cNvPr id="7" name="Picture 4" descr="Et billede, der indeholder tekst, Font/skrifttype, Grafik, skærmbillede&#10;&#10;Beskrivelsen er genereret automatisk">
            <a:hlinkClick r:id="rId2"/>
            <a:extLst>
              <a:ext uri="{FF2B5EF4-FFF2-40B4-BE49-F238E27FC236}">
                <a16:creationId xmlns:a16="http://schemas.microsoft.com/office/drawing/2014/main" id="{2284B9C5-E951-376C-374D-957A074DC36F}"/>
              </a:ext>
            </a:extLst>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72372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EF2ECE3-3CDD-DD73-EDAB-8548407482FD}"/>
              </a:ext>
            </a:extLst>
          </p:cNvPr>
          <p:cNvSpPr>
            <a:spLocks noGrp="1"/>
          </p:cNvSpPr>
          <p:nvPr>
            <p:ph type="body" sz="quarter" idx="12"/>
          </p:nvPr>
        </p:nvSpPr>
        <p:spPr>
          <a:xfrm>
            <a:off x="611188" y="2274888"/>
            <a:ext cx="11022541" cy="3657600"/>
          </a:xfrm>
        </p:spPr>
        <p:txBody>
          <a:bodyPr lIns="91440" tIns="45720" rIns="91440" bIns="45720" anchor="t"/>
          <a:lstStyle/>
          <a:p>
            <a:r>
              <a:rPr lang="da-DK" sz="2000" b="1" err="1"/>
              <a:t>Individual</a:t>
            </a:r>
            <a:r>
              <a:rPr lang="da-DK" sz="2000" b="1"/>
              <a:t> </a:t>
            </a:r>
            <a:r>
              <a:rPr lang="da-DK" sz="2000" b="1" err="1"/>
              <a:t>level</a:t>
            </a:r>
          </a:p>
          <a:p>
            <a:pPr marL="285750" indent="-285750">
              <a:buChar char="•"/>
            </a:pPr>
            <a:r>
              <a:rPr lang="da-DK"/>
              <a:t>Learning </a:t>
            </a:r>
            <a:r>
              <a:rPr lang="da-DK" err="1"/>
              <a:t>opportunities</a:t>
            </a:r>
            <a:r>
              <a:rPr lang="da-DK"/>
              <a:t>, participation in science, participation in decision-</a:t>
            </a:r>
            <a:r>
              <a:rPr lang="da-DK" err="1"/>
              <a:t>making</a:t>
            </a:r>
            <a:r>
              <a:rPr lang="da-DK"/>
              <a:t>, </a:t>
            </a:r>
            <a:r>
              <a:rPr lang="da-DK">
                <a:ea typeface="+mn-lt"/>
                <a:cs typeface="+mn-lt"/>
              </a:rPr>
              <a:t>science, </a:t>
            </a:r>
            <a:r>
              <a:rPr lang="da-DK" err="1"/>
              <a:t>environmental</a:t>
            </a:r>
            <a:r>
              <a:rPr lang="da-DK"/>
              <a:t> and </a:t>
            </a:r>
            <a:r>
              <a:rPr lang="da-DK" err="1"/>
              <a:t>health</a:t>
            </a:r>
            <a:r>
              <a:rPr lang="da-DK"/>
              <a:t> </a:t>
            </a:r>
            <a:r>
              <a:rPr lang="da-DK" err="1"/>
              <a:t>literacy</a:t>
            </a:r>
            <a:r>
              <a:rPr lang="da-DK"/>
              <a:t>, </a:t>
            </a:r>
            <a:r>
              <a:rPr lang="da-DK" err="1"/>
              <a:t>attitudinal</a:t>
            </a:r>
            <a:r>
              <a:rPr lang="da-DK"/>
              <a:t> and </a:t>
            </a:r>
            <a:r>
              <a:rPr lang="da-DK" err="1"/>
              <a:t>behavioral</a:t>
            </a:r>
            <a:r>
              <a:rPr lang="da-DK"/>
              <a:t> </a:t>
            </a:r>
            <a:r>
              <a:rPr lang="da-DK" err="1"/>
              <a:t>change</a:t>
            </a:r>
            <a:r>
              <a:rPr lang="da-DK"/>
              <a:t>, etc.</a:t>
            </a:r>
            <a:endParaRPr lang="da-DK">
              <a:ea typeface="+mn-lt"/>
              <a:cs typeface="+mn-lt"/>
            </a:endParaRPr>
          </a:p>
          <a:p>
            <a:r>
              <a:rPr lang="da-DK" sz="2000" b="1" err="1"/>
              <a:t>Meso</a:t>
            </a:r>
            <a:r>
              <a:rPr lang="da-DK" sz="2000" b="1"/>
              <a:t> or </a:t>
            </a:r>
            <a:r>
              <a:rPr lang="da-DK" sz="2000" b="1" err="1"/>
              <a:t>institutional</a:t>
            </a:r>
            <a:r>
              <a:rPr lang="da-DK" sz="2000" b="1"/>
              <a:t> </a:t>
            </a:r>
            <a:r>
              <a:rPr lang="da-DK" sz="2000" b="1" err="1"/>
              <a:t>level</a:t>
            </a:r>
            <a:endParaRPr lang="da-DK" sz="2000" b="1"/>
          </a:p>
          <a:p>
            <a:pPr marL="285750" indent="-285750">
              <a:buChar char="•"/>
            </a:pPr>
            <a:r>
              <a:rPr lang="da-DK" err="1"/>
              <a:t>Organizational</a:t>
            </a:r>
            <a:r>
              <a:rPr lang="da-DK">
                <a:ea typeface="+mn-lt"/>
                <a:cs typeface="+mn-lt"/>
              </a:rPr>
              <a:t> </a:t>
            </a:r>
            <a:r>
              <a:rPr lang="da-DK" err="1">
                <a:ea typeface="+mn-lt"/>
                <a:cs typeface="+mn-lt"/>
              </a:rPr>
              <a:t>outcomes</a:t>
            </a:r>
            <a:r>
              <a:rPr lang="da-DK">
                <a:ea typeface="+mn-lt"/>
                <a:cs typeface="+mn-lt"/>
              </a:rPr>
              <a:t>, community-</a:t>
            </a:r>
            <a:r>
              <a:rPr lang="da-DK" err="1">
                <a:ea typeface="+mn-lt"/>
                <a:cs typeface="+mn-lt"/>
              </a:rPr>
              <a:t>building</a:t>
            </a:r>
            <a:r>
              <a:rPr lang="da-DK">
                <a:ea typeface="+mn-lt"/>
                <a:cs typeface="+mn-lt"/>
              </a:rPr>
              <a:t>, community engagement and feedback, </a:t>
            </a:r>
            <a:r>
              <a:rPr lang="da-DK" err="1">
                <a:ea typeface="+mn-lt"/>
                <a:cs typeface="+mn-lt"/>
              </a:rPr>
              <a:t>citizen</a:t>
            </a:r>
            <a:r>
              <a:rPr lang="da-DK">
                <a:ea typeface="+mn-lt"/>
                <a:cs typeface="+mn-lt"/>
              </a:rPr>
              <a:t>-led research </a:t>
            </a:r>
            <a:r>
              <a:rPr lang="da-DK" err="1">
                <a:ea typeface="+mn-lt"/>
                <a:cs typeface="+mn-lt"/>
              </a:rPr>
              <a:t>initiatives</a:t>
            </a:r>
            <a:r>
              <a:rPr lang="da-DK">
                <a:ea typeface="+mn-lt"/>
                <a:cs typeface="+mn-lt"/>
              </a:rPr>
              <a:t> </a:t>
            </a:r>
          </a:p>
          <a:p>
            <a:r>
              <a:rPr lang="da-DK" sz="2000" b="1" err="1">
                <a:ea typeface="+mn-lt"/>
                <a:cs typeface="+mn-lt"/>
              </a:rPr>
              <a:t>Societal</a:t>
            </a:r>
            <a:r>
              <a:rPr lang="da-DK" sz="2000" b="1"/>
              <a:t> </a:t>
            </a:r>
            <a:r>
              <a:rPr lang="da-DK" sz="2000" b="1" err="1"/>
              <a:t>level</a:t>
            </a:r>
            <a:r>
              <a:rPr lang="da-DK" sz="2000" b="1"/>
              <a:t>, </a:t>
            </a:r>
            <a:r>
              <a:rPr lang="da-DK" sz="2000" b="1" err="1"/>
              <a:t>incl</a:t>
            </a:r>
            <a:r>
              <a:rPr lang="da-DK" sz="2000" b="1"/>
              <a:t>. science &amp; society relations</a:t>
            </a:r>
            <a:endParaRPr lang="da-DK" sz="2000"/>
          </a:p>
          <a:p>
            <a:pPr marL="285750" indent="-285750">
              <a:buChar char="•"/>
            </a:pPr>
            <a:r>
              <a:rPr lang="da-DK"/>
              <a:t>Social </a:t>
            </a:r>
            <a:r>
              <a:rPr lang="da-DK" err="1"/>
              <a:t>inclusion</a:t>
            </a:r>
            <a:r>
              <a:rPr lang="da-DK"/>
              <a:t>, population </a:t>
            </a:r>
            <a:r>
              <a:rPr lang="da-DK" err="1"/>
              <a:t>health</a:t>
            </a:r>
            <a:r>
              <a:rPr lang="da-DK"/>
              <a:t> </a:t>
            </a:r>
            <a:r>
              <a:rPr lang="da-DK" err="1"/>
              <a:t>benefits</a:t>
            </a:r>
            <a:r>
              <a:rPr lang="da-DK"/>
              <a:t>, inclusive and </a:t>
            </a:r>
            <a:r>
              <a:rPr lang="da-DK" err="1"/>
              <a:t>constructive</a:t>
            </a:r>
            <a:r>
              <a:rPr lang="da-DK"/>
              <a:t> </a:t>
            </a:r>
            <a:r>
              <a:rPr lang="da-DK" err="1"/>
              <a:t>risk</a:t>
            </a:r>
            <a:r>
              <a:rPr lang="da-DK"/>
              <a:t> </a:t>
            </a:r>
            <a:r>
              <a:rPr lang="da-DK" err="1"/>
              <a:t>assessments</a:t>
            </a:r>
            <a:r>
              <a:rPr lang="da-DK"/>
              <a:t>, public engagement in science, </a:t>
            </a:r>
            <a:r>
              <a:rPr lang="da-DK" err="1"/>
              <a:t>civic</a:t>
            </a:r>
            <a:r>
              <a:rPr lang="da-DK"/>
              <a:t> action, </a:t>
            </a:r>
            <a:r>
              <a:rPr lang="da-DK" err="1"/>
              <a:t>identity</a:t>
            </a:r>
            <a:r>
              <a:rPr lang="da-DK"/>
              <a:t> and </a:t>
            </a:r>
            <a:r>
              <a:rPr lang="da-DK" err="1"/>
              <a:t>activism</a:t>
            </a:r>
          </a:p>
          <a:p>
            <a:r>
              <a:rPr lang="da-DK" sz="2000" b="1"/>
              <a:t>Access to information; </a:t>
            </a:r>
            <a:r>
              <a:rPr lang="da-DK" sz="2000" b="1" err="1"/>
              <a:t>capacity-building</a:t>
            </a:r>
            <a:r>
              <a:rPr lang="da-DK" sz="2000" b="1"/>
              <a:t> &amp; </a:t>
            </a:r>
            <a:r>
              <a:rPr lang="da-DK" sz="2000" b="1" err="1"/>
              <a:t>education</a:t>
            </a:r>
          </a:p>
          <a:p>
            <a:pPr marL="285750" indent="-285750">
              <a:buChar char="•"/>
            </a:pPr>
            <a:r>
              <a:rPr lang="da-DK"/>
              <a:t>Deliberation </a:t>
            </a:r>
            <a:r>
              <a:rPr lang="da-DK" err="1"/>
              <a:t>about</a:t>
            </a:r>
            <a:r>
              <a:rPr lang="da-DK"/>
              <a:t> science, </a:t>
            </a:r>
            <a:r>
              <a:rPr lang="da-DK" err="1">
                <a:ea typeface="+mn-lt"/>
                <a:cs typeface="+mn-lt"/>
              </a:rPr>
              <a:t>environment</a:t>
            </a:r>
            <a:r>
              <a:rPr lang="da-DK">
                <a:ea typeface="+mn-lt"/>
                <a:cs typeface="+mn-lt"/>
              </a:rPr>
              <a:t>, and </a:t>
            </a:r>
            <a:r>
              <a:rPr lang="da-DK" err="1"/>
              <a:t>health</a:t>
            </a:r>
            <a:r>
              <a:rPr lang="da-DK"/>
              <a:t>, </a:t>
            </a:r>
            <a:r>
              <a:rPr lang="da-DK" err="1"/>
              <a:t>awareness</a:t>
            </a:r>
            <a:r>
              <a:rPr lang="da-DK"/>
              <a:t> and </a:t>
            </a:r>
            <a:r>
              <a:rPr lang="da-DK" err="1"/>
              <a:t>responsibility</a:t>
            </a:r>
          </a:p>
          <a:p>
            <a:endParaRPr lang="da-DK"/>
          </a:p>
          <a:p>
            <a:endParaRPr lang="da-DK"/>
          </a:p>
        </p:txBody>
      </p:sp>
      <p:sp>
        <p:nvSpPr>
          <p:cNvPr id="3" name="Pladsholder til tekst 2">
            <a:extLst>
              <a:ext uri="{FF2B5EF4-FFF2-40B4-BE49-F238E27FC236}">
                <a16:creationId xmlns:a16="http://schemas.microsoft.com/office/drawing/2014/main" id="{86B79155-5282-329A-F3DF-657906584BBA}"/>
              </a:ext>
            </a:extLst>
          </p:cNvPr>
          <p:cNvSpPr>
            <a:spLocks noGrp="1"/>
          </p:cNvSpPr>
          <p:nvPr>
            <p:ph type="body" sz="quarter" idx="11"/>
          </p:nvPr>
        </p:nvSpPr>
        <p:spPr/>
        <p:txBody>
          <a:bodyPr lIns="91440" tIns="45720" rIns="91440" bIns="45720" anchor="t"/>
          <a:lstStyle/>
          <a:p>
            <a:r>
              <a:rPr lang="da-DK" err="1"/>
              <a:t>Indicators</a:t>
            </a:r>
            <a:r>
              <a:rPr lang="da-DK"/>
              <a:t> for society and participants</a:t>
            </a:r>
          </a:p>
        </p:txBody>
      </p:sp>
      <p:sp>
        <p:nvSpPr>
          <p:cNvPr id="4" name="Pladsholder til tekst 3">
            <a:extLst>
              <a:ext uri="{FF2B5EF4-FFF2-40B4-BE49-F238E27FC236}">
                <a16:creationId xmlns:a16="http://schemas.microsoft.com/office/drawing/2014/main" id="{69D6616E-A6ED-7D18-8937-47FFFD10204D}"/>
              </a:ext>
            </a:extLst>
          </p:cNvPr>
          <p:cNvSpPr>
            <a:spLocks noGrp="1"/>
          </p:cNvSpPr>
          <p:nvPr>
            <p:ph type="body" sz="quarter" idx="10"/>
          </p:nvPr>
        </p:nvSpPr>
        <p:spPr/>
        <p:txBody>
          <a:bodyPr lIns="91440" tIns="45720" rIns="91440" bIns="45720" anchor="t"/>
          <a:lstStyle/>
          <a:p>
            <a:r>
              <a:rPr lang="da-DK">
                <a:ea typeface="+mj-lt"/>
                <a:cs typeface="+mj-lt"/>
              </a:rPr>
              <a:t>The MICS </a:t>
            </a:r>
            <a:r>
              <a:rPr lang="da-DK" err="1">
                <a:ea typeface="+mj-lt"/>
                <a:cs typeface="+mj-lt"/>
              </a:rPr>
              <a:t>evaluation</a:t>
            </a:r>
            <a:r>
              <a:rPr lang="da-DK">
                <a:ea typeface="+mj-lt"/>
                <a:cs typeface="+mj-lt"/>
              </a:rPr>
              <a:t> framework</a:t>
            </a:r>
          </a:p>
        </p:txBody>
      </p:sp>
      <p:pic>
        <p:nvPicPr>
          <p:cNvPr id="7" name="Picture 4" descr="Et billede, der indeholder tekst, Font/skrifttype, Grafik, skærmbillede&#10;&#10;Beskrivelsen er genereret automatisk">
            <a:hlinkClick r:id="rId2"/>
            <a:extLst>
              <a:ext uri="{FF2B5EF4-FFF2-40B4-BE49-F238E27FC236}">
                <a16:creationId xmlns:a16="http://schemas.microsoft.com/office/drawing/2014/main" id="{466A3515-48E9-4774-ADDF-E76A35315037}"/>
              </a:ext>
            </a:extLst>
          </p:cNvPr>
          <p:cNvPicPr>
            <a:picLocks noChangeAspect="1"/>
          </p:cNvPicPr>
          <p:nvPr/>
        </p:nvPicPr>
        <p:blipFill>
          <a:blip r:embed="rId3"/>
          <a:stretch>
            <a:fillRect/>
          </a:stretch>
        </p:blipFill>
        <p:spPr>
          <a:xfrm>
            <a:off x="8757098" y="125504"/>
            <a:ext cx="2990513" cy="1133903"/>
          </a:xfrm>
          <a:prstGeom prst="rect">
            <a:avLst/>
          </a:prstGeom>
        </p:spPr>
      </p:pic>
    </p:spTree>
    <p:extLst>
      <p:ext uri="{BB962C8B-B14F-4D97-AF65-F5344CB8AC3E}">
        <p14:creationId xmlns:p14="http://schemas.microsoft.com/office/powerpoint/2010/main" val="14822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915787-07F9-CB4E-C20B-98ED270B77F2}"/>
              </a:ext>
            </a:extLst>
          </p:cNvPr>
          <p:cNvSpPr>
            <a:spLocks noGrp="1"/>
          </p:cNvSpPr>
          <p:nvPr>
            <p:ph type="body" sz="quarter" idx="12"/>
          </p:nvPr>
        </p:nvSpPr>
        <p:spPr/>
        <p:txBody>
          <a:bodyPr lIns="91440" tIns="45720" rIns="91440" bIns="45720" anchor="t"/>
          <a:lstStyle/>
          <a:p>
            <a:pPr marL="342900" indent="-342900">
              <a:buAutoNum type="arabicPeriod"/>
            </a:pPr>
            <a:r>
              <a:rPr lang="da-DK" sz="2200" b="1" err="1"/>
              <a:t>Multidimensional</a:t>
            </a:r>
            <a:r>
              <a:rPr lang="da-DK" sz="2200" b="1"/>
              <a:t> </a:t>
            </a:r>
            <a:r>
              <a:rPr lang="da-DK" sz="2200" b="1" err="1"/>
              <a:t>evaluation</a:t>
            </a:r>
            <a:r>
              <a:rPr lang="da-DK" sz="2200" b="1"/>
              <a:t>: </a:t>
            </a:r>
            <a:r>
              <a:rPr lang="da-DK" sz="2200" err="1"/>
              <a:t>Assessment</a:t>
            </a:r>
            <a:r>
              <a:rPr lang="da-DK" sz="2200"/>
              <a:t> of </a:t>
            </a:r>
            <a:r>
              <a:rPr lang="da-DK" sz="2200" err="1"/>
              <a:t>citizen</a:t>
            </a:r>
            <a:r>
              <a:rPr lang="da-DK" sz="2200"/>
              <a:t> science </a:t>
            </a:r>
            <a:r>
              <a:rPr lang="da-DK" sz="2200" err="1"/>
              <a:t>should</a:t>
            </a:r>
            <a:r>
              <a:rPr lang="da-DK" sz="2200"/>
              <a:t> </a:t>
            </a:r>
            <a:r>
              <a:rPr lang="da-DK" sz="2200" err="1"/>
              <a:t>encompass</a:t>
            </a:r>
            <a:r>
              <a:rPr lang="da-DK" sz="2200"/>
              <a:t> multiple dimensions, </a:t>
            </a:r>
            <a:r>
              <a:rPr lang="da-DK" sz="2200" err="1"/>
              <a:t>including</a:t>
            </a:r>
            <a:r>
              <a:rPr lang="da-DK" sz="2200"/>
              <a:t> </a:t>
            </a:r>
            <a:r>
              <a:rPr lang="da-DK" sz="2200" err="1"/>
              <a:t>scientific</a:t>
            </a:r>
            <a:r>
              <a:rPr lang="da-DK" sz="2200"/>
              <a:t> </a:t>
            </a:r>
            <a:r>
              <a:rPr lang="da-DK" sz="2200" err="1"/>
              <a:t>impact</a:t>
            </a:r>
            <a:r>
              <a:rPr lang="da-DK" sz="2200"/>
              <a:t>, </a:t>
            </a:r>
            <a:r>
              <a:rPr lang="da-DK" sz="2200" err="1"/>
              <a:t>societal</a:t>
            </a:r>
            <a:r>
              <a:rPr lang="da-DK" sz="2200"/>
              <a:t> </a:t>
            </a:r>
            <a:r>
              <a:rPr lang="da-DK" sz="2200" err="1"/>
              <a:t>impact</a:t>
            </a:r>
            <a:r>
              <a:rPr lang="da-DK" sz="2200"/>
              <a:t>, and the </a:t>
            </a:r>
            <a:r>
              <a:rPr lang="da-DK" sz="2200" err="1"/>
              <a:t>impact</a:t>
            </a:r>
            <a:r>
              <a:rPr lang="da-DK" sz="2200"/>
              <a:t> on participants. This </a:t>
            </a:r>
            <a:r>
              <a:rPr lang="da-DK" sz="2200" err="1"/>
              <a:t>multifaceted</a:t>
            </a:r>
            <a:r>
              <a:rPr lang="da-DK" sz="2200"/>
              <a:t> approach provides a </a:t>
            </a:r>
            <a:r>
              <a:rPr lang="da-DK" sz="2200" err="1"/>
              <a:t>comprehensive</a:t>
            </a:r>
            <a:r>
              <a:rPr lang="da-DK" sz="2200"/>
              <a:t> </a:t>
            </a:r>
            <a:r>
              <a:rPr lang="da-DK" sz="2200" err="1"/>
              <a:t>understanding</a:t>
            </a:r>
            <a:r>
              <a:rPr lang="da-DK" sz="2200"/>
              <a:t> of the </a:t>
            </a:r>
            <a:r>
              <a:rPr lang="da-DK" sz="2200" err="1"/>
              <a:t>project's</a:t>
            </a:r>
            <a:r>
              <a:rPr lang="da-DK" sz="2200"/>
              <a:t> </a:t>
            </a:r>
            <a:r>
              <a:rPr lang="da-DK" sz="2200" err="1"/>
              <a:t>effectiveness</a:t>
            </a:r>
            <a:r>
              <a:rPr lang="da-DK" sz="2200"/>
              <a:t>.</a:t>
            </a:r>
          </a:p>
          <a:p>
            <a:pPr marL="342900" indent="-342900">
              <a:buAutoNum type="arabicPeriod"/>
            </a:pPr>
            <a:r>
              <a:rPr lang="da-DK" sz="2200" b="1"/>
              <a:t>Diverse </a:t>
            </a:r>
            <a:r>
              <a:rPr lang="da-DK" sz="2200" b="1" err="1"/>
              <a:t>assessment</a:t>
            </a:r>
            <a:r>
              <a:rPr lang="da-DK" sz="2200" b="1"/>
              <a:t> </a:t>
            </a:r>
            <a:r>
              <a:rPr lang="da-DK" sz="2200" b="1" err="1"/>
              <a:t>criteria</a:t>
            </a:r>
            <a:r>
              <a:rPr lang="da-DK" sz="2200" b="1"/>
              <a:t>:</a:t>
            </a:r>
            <a:r>
              <a:rPr lang="da-DK" sz="2200"/>
              <a:t> </a:t>
            </a:r>
            <a:r>
              <a:rPr lang="da-DK" sz="2200" err="1"/>
              <a:t>Effective</a:t>
            </a:r>
            <a:r>
              <a:rPr lang="da-DK" sz="2200"/>
              <a:t> </a:t>
            </a:r>
            <a:r>
              <a:rPr lang="da-DK" sz="2200" err="1"/>
              <a:t>assessment</a:t>
            </a:r>
            <a:r>
              <a:rPr lang="da-DK" sz="2200"/>
              <a:t> </a:t>
            </a:r>
            <a:r>
              <a:rPr lang="da-DK" sz="2200" err="1"/>
              <a:t>involves</a:t>
            </a:r>
            <a:r>
              <a:rPr lang="da-DK" sz="2200"/>
              <a:t> the </a:t>
            </a:r>
            <a:r>
              <a:rPr lang="da-DK" sz="2200" err="1"/>
              <a:t>development</a:t>
            </a:r>
            <a:r>
              <a:rPr lang="da-DK" sz="2200"/>
              <a:t> of diverse and </a:t>
            </a:r>
            <a:r>
              <a:rPr lang="da-DK" sz="2200" err="1"/>
              <a:t>context-specific</a:t>
            </a:r>
            <a:r>
              <a:rPr lang="da-DK" sz="2200"/>
              <a:t> </a:t>
            </a:r>
            <a:r>
              <a:rPr lang="da-DK" sz="2200" err="1"/>
              <a:t>assessment</a:t>
            </a:r>
            <a:r>
              <a:rPr lang="da-DK" sz="2200"/>
              <a:t> </a:t>
            </a:r>
            <a:r>
              <a:rPr lang="da-DK" sz="2200" err="1"/>
              <a:t>criteria</a:t>
            </a:r>
            <a:r>
              <a:rPr lang="da-DK" sz="2200"/>
              <a:t>, </a:t>
            </a:r>
            <a:r>
              <a:rPr lang="da-DK" sz="2200" err="1"/>
              <a:t>considering</a:t>
            </a:r>
            <a:r>
              <a:rPr lang="da-DK" sz="2200"/>
              <a:t> the </a:t>
            </a:r>
            <a:r>
              <a:rPr lang="da-DK" sz="2200" err="1"/>
              <a:t>unique</a:t>
            </a:r>
            <a:r>
              <a:rPr lang="da-DK" sz="2200"/>
              <a:t> </a:t>
            </a:r>
            <a:r>
              <a:rPr lang="da-DK" sz="2200" err="1"/>
              <a:t>goals</a:t>
            </a:r>
            <a:r>
              <a:rPr lang="da-DK" sz="2200"/>
              <a:t> and </a:t>
            </a:r>
            <a:r>
              <a:rPr lang="da-DK" sz="2200" err="1"/>
              <a:t>objectives</a:t>
            </a:r>
            <a:r>
              <a:rPr lang="da-DK" sz="2200"/>
              <a:t> of </a:t>
            </a:r>
            <a:r>
              <a:rPr lang="da-DK" sz="2200" err="1"/>
              <a:t>each</a:t>
            </a:r>
            <a:r>
              <a:rPr lang="da-DK" sz="2200"/>
              <a:t> </a:t>
            </a:r>
            <a:r>
              <a:rPr lang="da-DK" sz="2200" err="1"/>
              <a:t>project</a:t>
            </a:r>
            <a:r>
              <a:rPr lang="da-DK" sz="2200"/>
              <a:t>.</a:t>
            </a:r>
          </a:p>
          <a:p>
            <a:pPr marL="342900" indent="-342900">
              <a:buAutoNum type="arabicPeriod"/>
            </a:pPr>
            <a:r>
              <a:rPr lang="da-DK" sz="2200" b="1" err="1"/>
              <a:t>Continuous</a:t>
            </a:r>
            <a:r>
              <a:rPr lang="da-DK" sz="2200" b="1"/>
              <a:t> </a:t>
            </a:r>
            <a:r>
              <a:rPr lang="da-DK" sz="2200" b="1" err="1"/>
              <a:t>improvement</a:t>
            </a:r>
            <a:r>
              <a:rPr lang="da-DK" sz="2200" b="1"/>
              <a:t>:</a:t>
            </a:r>
            <a:r>
              <a:rPr lang="da-DK" sz="2200"/>
              <a:t> </a:t>
            </a:r>
            <a:r>
              <a:rPr lang="da-DK" sz="2200" err="1"/>
              <a:t>Assessment</a:t>
            </a:r>
            <a:r>
              <a:rPr lang="da-DK" sz="2200"/>
              <a:t> is not just a </a:t>
            </a:r>
            <a:r>
              <a:rPr lang="da-DK" sz="2200" err="1"/>
              <a:t>one</a:t>
            </a:r>
            <a:r>
              <a:rPr lang="da-DK" sz="2200"/>
              <a:t>-time </a:t>
            </a:r>
            <a:r>
              <a:rPr lang="da-DK" sz="2200" err="1"/>
              <a:t>process</a:t>
            </a:r>
            <a:r>
              <a:rPr lang="da-DK" sz="2200"/>
              <a:t> but an </a:t>
            </a:r>
            <a:r>
              <a:rPr lang="da-DK" sz="2200" err="1"/>
              <a:t>ongoing</a:t>
            </a:r>
            <a:r>
              <a:rPr lang="da-DK" sz="2200"/>
              <a:t> </a:t>
            </a:r>
            <a:r>
              <a:rPr lang="da-DK" sz="2200" err="1"/>
              <a:t>effort</a:t>
            </a:r>
            <a:r>
              <a:rPr lang="da-DK" sz="2200"/>
              <a:t>. It </a:t>
            </a:r>
            <a:r>
              <a:rPr lang="da-DK" sz="2200" err="1"/>
              <a:t>should</a:t>
            </a:r>
            <a:r>
              <a:rPr lang="da-DK" sz="2200"/>
              <a:t> </a:t>
            </a:r>
            <a:r>
              <a:rPr lang="da-DK" sz="2200" err="1"/>
              <a:t>inform</a:t>
            </a:r>
            <a:r>
              <a:rPr lang="da-DK" sz="2200"/>
              <a:t> </a:t>
            </a:r>
            <a:r>
              <a:rPr lang="da-DK" sz="2200" err="1"/>
              <a:t>project</a:t>
            </a:r>
            <a:r>
              <a:rPr lang="da-DK" sz="2200"/>
              <a:t> </a:t>
            </a:r>
            <a:r>
              <a:rPr lang="da-DK" sz="2200" err="1"/>
              <a:t>improvements</a:t>
            </a:r>
            <a:r>
              <a:rPr lang="da-DK" sz="2200"/>
              <a:t> and adaptations over time, </a:t>
            </a:r>
            <a:r>
              <a:rPr lang="da-DK" sz="2200" err="1"/>
              <a:t>ensuring</a:t>
            </a:r>
            <a:r>
              <a:rPr lang="da-DK" sz="2200"/>
              <a:t> </a:t>
            </a:r>
            <a:r>
              <a:rPr lang="da-DK" sz="2200" err="1"/>
              <a:t>that</a:t>
            </a:r>
            <a:r>
              <a:rPr lang="da-DK" sz="2200"/>
              <a:t> </a:t>
            </a:r>
            <a:r>
              <a:rPr lang="da-DK" sz="2200" err="1"/>
              <a:t>citizen</a:t>
            </a:r>
            <a:r>
              <a:rPr lang="da-DK" sz="2200"/>
              <a:t> science </a:t>
            </a:r>
            <a:r>
              <a:rPr lang="da-DK" sz="2200" err="1"/>
              <a:t>initiatives</a:t>
            </a:r>
            <a:r>
              <a:rPr lang="da-DK" sz="2200"/>
              <a:t> </a:t>
            </a:r>
            <a:r>
              <a:rPr lang="da-DK" sz="2200" err="1"/>
              <a:t>remain</a:t>
            </a:r>
            <a:r>
              <a:rPr lang="da-DK" sz="2200"/>
              <a:t> </a:t>
            </a:r>
            <a:r>
              <a:rPr lang="da-DK" sz="2200" err="1"/>
              <a:t>effective</a:t>
            </a:r>
            <a:r>
              <a:rPr lang="da-DK" sz="2200"/>
              <a:t> and relevant.</a:t>
            </a:r>
          </a:p>
          <a:p>
            <a:endParaRPr lang="da-DK" sz="2200"/>
          </a:p>
        </p:txBody>
      </p:sp>
      <p:sp>
        <p:nvSpPr>
          <p:cNvPr id="3" name="Pladsholder til tekst 2">
            <a:extLst>
              <a:ext uri="{FF2B5EF4-FFF2-40B4-BE49-F238E27FC236}">
                <a16:creationId xmlns:a16="http://schemas.microsoft.com/office/drawing/2014/main" id="{CE571019-C099-C4C0-CA76-62BAB50DF116}"/>
              </a:ext>
            </a:extLst>
          </p:cNvPr>
          <p:cNvSpPr>
            <a:spLocks noGrp="1"/>
          </p:cNvSpPr>
          <p:nvPr>
            <p:ph type="body" sz="quarter" idx="11"/>
          </p:nvPr>
        </p:nvSpPr>
        <p:spPr/>
        <p:txBody>
          <a:bodyPr lIns="91440" tIns="45720" rIns="91440" bIns="45720" anchor="t"/>
          <a:lstStyle/>
          <a:p>
            <a:r>
              <a:rPr lang="da-DK"/>
              <a:t>Key </a:t>
            </a:r>
            <a:r>
              <a:rPr lang="da-DK" err="1"/>
              <a:t>take-aways</a:t>
            </a:r>
          </a:p>
        </p:txBody>
      </p:sp>
      <p:sp>
        <p:nvSpPr>
          <p:cNvPr id="4" name="Pladsholder til tekst 3">
            <a:extLst>
              <a:ext uri="{FF2B5EF4-FFF2-40B4-BE49-F238E27FC236}">
                <a16:creationId xmlns:a16="http://schemas.microsoft.com/office/drawing/2014/main" id="{4AEBC39E-EA73-9E96-6510-5719270A3127}"/>
              </a:ext>
            </a:extLst>
          </p:cNvPr>
          <p:cNvSpPr>
            <a:spLocks noGrp="1"/>
          </p:cNvSpPr>
          <p:nvPr>
            <p:ph type="body" sz="quarter" idx="10"/>
          </p:nvPr>
        </p:nvSpPr>
        <p:spPr/>
        <p:txBody>
          <a:bodyPr lIns="91440" tIns="45720" rIns="91440" bIns="45720" anchor="t"/>
          <a:lstStyle/>
          <a:p>
            <a:r>
              <a:rPr lang="da-DK" err="1"/>
              <a:t>Assessment</a:t>
            </a:r>
            <a:r>
              <a:rPr lang="da-DK"/>
              <a:t> </a:t>
            </a:r>
            <a:r>
              <a:rPr lang="da-DK" err="1"/>
              <a:t>criteria</a:t>
            </a:r>
            <a:r>
              <a:rPr lang="da-DK"/>
              <a:t> for </a:t>
            </a:r>
            <a:r>
              <a:rPr lang="da-DK" err="1"/>
              <a:t>citizen</a:t>
            </a:r>
            <a:r>
              <a:rPr lang="da-DK"/>
              <a:t> science</a:t>
            </a:r>
          </a:p>
        </p:txBody>
      </p:sp>
    </p:spTree>
    <p:extLst>
      <p:ext uri="{BB962C8B-B14F-4D97-AF65-F5344CB8AC3E}">
        <p14:creationId xmlns:p14="http://schemas.microsoft.com/office/powerpoint/2010/main" val="1993325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09662" y="5178218"/>
            <a:ext cx="3732682" cy="347212"/>
          </a:xfrm>
        </p:spPr>
        <p:txBody>
          <a:bodyPr/>
          <a:lstStyle/>
          <a:p>
            <a:r>
              <a:rPr lang="en-GB" dirty="0"/>
              <a:t>Training Module 4.1.3 Interactive session</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754630"/>
            <a:ext cx="5120315" cy="577850"/>
          </a:xfrm>
        </p:spPr>
        <p:txBody>
          <a:bodyPr lIns="91440" tIns="45720" rIns="91440" bIns="45720" anchor="t"/>
          <a:lstStyle/>
          <a:p>
            <a:r>
              <a:rPr lang="it-IT" err="1"/>
              <a:t>Assessing</a:t>
            </a:r>
            <a:r>
              <a:rPr lang="it-IT"/>
              <a:t> </a:t>
            </a:r>
            <a:r>
              <a:rPr lang="it-IT" err="1"/>
              <a:t>citizen</a:t>
            </a:r>
            <a:r>
              <a:rPr lang="it-IT"/>
              <a:t> science impact: Collaborative </a:t>
            </a:r>
            <a:r>
              <a:rPr lang="it-IT" err="1"/>
              <a:t>criteria</a:t>
            </a:r>
            <a:r>
              <a:rPr lang="it-IT"/>
              <a:t> design</a:t>
            </a:r>
          </a:p>
        </p:txBody>
      </p:sp>
    </p:spTree>
    <p:extLst>
      <p:ext uri="{BB962C8B-B14F-4D97-AF65-F5344CB8AC3E}">
        <p14:creationId xmlns:p14="http://schemas.microsoft.com/office/powerpoint/2010/main" val="3746907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lIns="91440" tIns="45720" rIns="91440" bIns="45720" anchor="t"/>
          <a:lstStyle/>
          <a:p>
            <a:r>
              <a:rPr lang="en-US" dirty="0"/>
              <a:t>Interactive session: Assessing citizen science impact</a:t>
            </a:r>
            <a:endParaRPr lang="en-GB" dirty="0"/>
          </a:p>
        </p:txBody>
      </p:sp>
      <p:graphicFrame>
        <p:nvGraphicFramePr>
          <p:cNvPr id="6" name="Table 5">
            <a:extLst>
              <a:ext uri="{FF2B5EF4-FFF2-40B4-BE49-F238E27FC236}">
                <a16:creationId xmlns:a16="http://schemas.microsoft.com/office/drawing/2014/main" id="{7B294C02-E56D-6047-343B-B657505ED7BA}"/>
              </a:ext>
            </a:extLst>
          </p:cNvPr>
          <p:cNvGraphicFramePr>
            <a:graphicFrameLocks noGrp="1"/>
          </p:cNvGraphicFramePr>
          <p:nvPr>
            <p:extLst>
              <p:ext uri="{D42A27DB-BD31-4B8C-83A1-F6EECF244321}">
                <p14:modId xmlns:p14="http://schemas.microsoft.com/office/powerpoint/2010/main" val="1149010603"/>
              </p:ext>
            </p:extLst>
          </p:nvPr>
        </p:nvGraphicFramePr>
        <p:xfrm>
          <a:off x="894272" y="1391225"/>
          <a:ext cx="10403456" cy="4333713"/>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90796">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990621">
                <a:tc>
                  <a:txBody>
                    <a:bodyPr/>
                    <a:lstStyle/>
                    <a:p>
                      <a:r>
                        <a:rPr lang="en-US" sz="1400" dirty="0">
                          <a:effectLst/>
                        </a:rPr>
                        <a:t>Project selection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In</a:t>
                      </a:r>
                      <a:r>
                        <a:rPr lang="en-US" sz="1400" baseline="0" dirty="0">
                          <a:effectLst/>
                        </a:rPr>
                        <a:t> smaller groups, p</a:t>
                      </a:r>
                      <a:r>
                        <a:rPr lang="en-US" sz="1400" dirty="0">
                          <a:effectLst/>
                        </a:rPr>
                        <a:t>articipants choose to work either own</a:t>
                      </a:r>
                      <a:r>
                        <a:rPr lang="en-US" sz="1400" baseline="0" dirty="0">
                          <a:effectLst/>
                        </a:rPr>
                        <a:t> CS project or the hypothetical CS project called “Pollinator Paradise”. If they opt for the latter option, they will familiarize themselves with the project as outlined in the handout.</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1033318">
                <a:tc>
                  <a:txBody>
                    <a:bodyPr/>
                    <a:lstStyle/>
                    <a:p>
                      <a:r>
                        <a:rPr lang="en-US" sz="1400" dirty="0">
                          <a:effectLst/>
                        </a:rPr>
                        <a:t>Brainstorming on assessment criteria</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pPr marL="0" indent="0">
                        <a:buFont typeface="Arial" panose="020B0604020202020204" pitchFamily="34" charset="0"/>
                        <a:buNone/>
                      </a:pPr>
                      <a:r>
                        <a:rPr lang="en-US" sz="1400" dirty="0"/>
                        <a:t>Participants will collaboratively brainstorm and design assessment criteria for the chosen citizen science project.</a:t>
                      </a:r>
                      <a:r>
                        <a:rPr lang="en-US" sz="1400" baseline="0" dirty="0"/>
                        <a:t> </a:t>
                      </a:r>
                      <a:r>
                        <a:rPr lang="en-US" sz="1400" dirty="0"/>
                        <a:t>The groups should consider the scientific impact, societal impact, and participant impact. If necessary, refer to the MICS domains and indicator clusters provided in the handout for guidance.</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710732">
                <a:tc>
                  <a:txBody>
                    <a:bodyPr/>
                    <a:lstStyle/>
                    <a:p>
                      <a:r>
                        <a:rPr lang="en-US" sz="1400" dirty="0">
                          <a:effectLst/>
                        </a:rPr>
                        <a:t>Flip chart</a:t>
                      </a:r>
                      <a:r>
                        <a:rPr lang="en-US" sz="1400" baseline="0" dirty="0">
                          <a:effectLst/>
                        </a:rPr>
                        <a:t> creation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Each group creates a flip chart sheet outlining the assessment criteria. The participants are encouraged to be creative in</a:t>
                      </a:r>
                      <a:r>
                        <a:rPr lang="en-US" sz="1400" baseline="0" dirty="0">
                          <a:effectLst/>
                        </a:rPr>
                        <a:t> their thinking about the criteria and how they are presented visually.</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1208246">
                <a:tc>
                  <a:txBody>
                    <a:bodyPr/>
                    <a:lstStyle/>
                    <a:p>
                      <a:r>
                        <a:rPr lang="en-US" sz="1400" dirty="0">
                          <a:effectLst/>
                        </a:rPr>
                        <a:t>Presentation and feedback</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groups present their flip chart with their</a:t>
                      </a:r>
                      <a:r>
                        <a:rPr lang="en-US" sz="1400" baseline="0" dirty="0">
                          <a:effectLst/>
                        </a:rPr>
                        <a:t> assessment criteria. </a:t>
                      </a:r>
                      <a:r>
                        <a:rPr lang="en-US" sz="1400" dirty="0">
                          <a:effectLst/>
                        </a:rPr>
                        <a:t>a brief overview of their research proposal to the larger group. Presentations should explain the criteria and the reasoning behind them. Feedback is</a:t>
                      </a:r>
                      <a:r>
                        <a:rPr lang="en-US" sz="1400" baseline="0" dirty="0">
                          <a:effectLst/>
                        </a:rPr>
                        <a:t> provided from other groups and the facilitator.</a:t>
                      </a:r>
                      <a:endParaRPr lang="en-US" sz="1400" dirty="0">
                        <a:effectLst/>
                      </a:endParaRPr>
                    </a:p>
                    <a:p>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bl>
          </a:graphicData>
        </a:graphic>
      </p:graphicFrame>
    </p:spTree>
    <p:extLst>
      <p:ext uri="{BB962C8B-B14F-4D97-AF65-F5344CB8AC3E}">
        <p14:creationId xmlns:p14="http://schemas.microsoft.com/office/powerpoint/2010/main" val="330646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GB" dirty="0"/>
              <a:t>Handouts</a:t>
            </a:r>
          </a:p>
        </p:txBody>
      </p:sp>
    </p:spTree>
    <p:extLst>
      <p:ext uri="{BB962C8B-B14F-4D97-AF65-F5344CB8AC3E}">
        <p14:creationId xmlns:p14="http://schemas.microsoft.com/office/powerpoint/2010/main" val="3820372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lIns="91440" tIns="45720" rIns="91440" bIns="45720" anchor="t"/>
          <a:lstStyle/>
          <a:p>
            <a:r>
              <a:rPr lang="en-US" sz="1600" b="1">
                <a:latin typeface="Arial"/>
                <a:cs typeface="Arial"/>
              </a:rPr>
              <a:t>“Pollinator Paradise” is a citizen science project aimed at studying and conserving pollinators, such as bees, butterflies, and other insects, to support local ecosystems and agriculture. The project seeks to engage community members in monitoring and enhancing pollinator habitats. Participants are asked to observe, document, and contribute to the conservation of these vital creatures.</a:t>
            </a:r>
            <a:endParaRPr lang="en-US" sz="1600">
              <a:latin typeface="Arial"/>
              <a:cs typeface="Arial"/>
            </a:endParaRPr>
          </a:p>
          <a:p>
            <a:pPr marL="285750" indent="-285750">
              <a:buFont typeface="Arial,Sans-Serif"/>
              <a:buChar char="•"/>
            </a:pPr>
            <a:r>
              <a:rPr lang="en-US" sz="1600" b="1">
                <a:latin typeface="Arial"/>
                <a:cs typeface="Arial"/>
              </a:rPr>
              <a:t>Project objectives: 1) </a:t>
            </a:r>
            <a:r>
              <a:rPr lang="en-US" sz="1600">
                <a:latin typeface="Arial"/>
                <a:cs typeface="Arial"/>
              </a:rPr>
              <a:t>Monitor and document the diversity and abundance of pollinators in a specified area (e.g., a local park or garden). </a:t>
            </a:r>
            <a:r>
              <a:rPr lang="en-US" sz="1600" b="1">
                <a:latin typeface="Arial"/>
                <a:cs typeface="Arial"/>
              </a:rPr>
              <a:t>2) </a:t>
            </a:r>
            <a:r>
              <a:rPr lang="en-US" sz="1600">
                <a:latin typeface="Arial"/>
                <a:cs typeface="Arial"/>
              </a:rPr>
              <a:t>Identify and document plant species that attract and support pollinators. </a:t>
            </a:r>
            <a:r>
              <a:rPr lang="en-US" sz="1600" b="1">
                <a:latin typeface="Arial"/>
                <a:cs typeface="Arial"/>
              </a:rPr>
              <a:t>3) </a:t>
            </a:r>
            <a:r>
              <a:rPr lang="en-US" sz="1600">
                <a:latin typeface="Arial"/>
                <a:cs typeface="Arial"/>
              </a:rPr>
              <a:t>Implement habitat improvement actions based on collected data to support pollinator populations. </a:t>
            </a:r>
            <a:r>
              <a:rPr lang="en-US" sz="1600" b="1">
                <a:latin typeface="Arial"/>
                <a:cs typeface="Arial"/>
              </a:rPr>
              <a:t>4) </a:t>
            </a:r>
            <a:r>
              <a:rPr lang="en-US" sz="1600">
                <a:latin typeface="Arial"/>
                <a:cs typeface="Arial"/>
              </a:rPr>
              <a:t>Raise community awareness about the importance of pollinators in ecosystem health and food production.</a:t>
            </a:r>
          </a:p>
          <a:p>
            <a:pPr marL="285750" indent="-285750">
              <a:buFont typeface="Arial,Sans-Serif"/>
              <a:buChar char="•"/>
            </a:pPr>
            <a:r>
              <a:rPr lang="en-US" sz="1600" b="1">
                <a:latin typeface="Arial"/>
                <a:cs typeface="Arial"/>
              </a:rPr>
              <a:t>Data Collection Methods: </a:t>
            </a:r>
            <a:r>
              <a:rPr lang="en-US" sz="1600">
                <a:latin typeface="Arial"/>
                <a:cs typeface="Arial"/>
              </a:rPr>
              <a:t>Participants will be provided with observation kits, including identification guides, cameras, and data sheets. They will visit the designated area regularly to observe and photograph pollinators and the plants they interact with. Participants will note the date, time, weather conditions, and any specific behaviors observed. They will upload their observations and photos to a website or app, contributing to a shared database.</a:t>
            </a:r>
          </a:p>
          <a:p>
            <a:pPr marL="285750" indent="-285750">
              <a:buFont typeface="Arial,Sans-Serif"/>
              <a:buChar char="•"/>
            </a:pPr>
            <a:r>
              <a:rPr lang="en-US" sz="1600" b="1">
                <a:latin typeface="Arial"/>
                <a:cs typeface="Arial"/>
              </a:rPr>
              <a:t>Participant Involvement: </a:t>
            </a:r>
            <a:r>
              <a:rPr lang="en-US" sz="1600">
                <a:latin typeface="Arial"/>
                <a:cs typeface="Arial"/>
              </a:rPr>
              <a:t>The project is open to participants of all ages and backgrounds, including families, students, and nature enthusiasts. Participants are encouraged to engage in data collection during their leisure time. Training sessions and workshops will be offered to help participants identify pollinators and their behaviors.</a:t>
            </a:r>
          </a:p>
        </p:txBody>
      </p:sp>
      <p:sp>
        <p:nvSpPr>
          <p:cNvPr id="4" name="Text Placeholder 3"/>
          <p:cNvSpPr>
            <a:spLocks noGrp="1"/>
          </p:cNvSpPr>
          <p:nvPr>
            <p:ph type="body" sz="quarter" idx="11"/>
          </p:nvPr>
        </p:nvSpPr>
        <p:spPr>
          <a:xfrm>
            <a:off x="610940" y="1556010"/>
            <a:ext cx="11037721" cy="422275"/>
          </a:xfrm>
        </p:spPr>
        <p:txBody>
          <a:bodyPr lIns="91440" tIns="45720" rIns="91440" bIns="45720" anchor="t"/>
          <a:lstStyle/>
          <a:p>
            <a:r>
              <a:rPr lang="en-US">
                <a:ea typeface="+mn-lt"/>
                <a:cs typeface="+mn-lt"/>
              </a:rPr>
              <a:t>A citizen science project that nurture nature’s heroes</a:t>
            </a:r>
            <a:endParaRPr lang="en-GB">
              <a:ea typeface="+mn-lt"/>
              <a:cs typeface="+mn-lt"/>
            </a:endParaRPr>
          </a:p>
          <a:p>
            <a:endParaRPr lang="en-GB"/>
          </a:p>
        </p:txBody>
      </p:sp>
      <p:sp>
        <p:nvSpPr>
          <p:cNvPr id="3" name="Text Placeholder 2"/>
          <p:cNvSpPr>
            <a:spLocks noGrp="1"/>
          </p:cNvSpPr>
          <p:nvPr>
            <p:ph type="body" sz="quarter" idx="10"/>
          </p:nvPr>
        </p:nvSpPr>
        <p:spPr/>
        <p:txBody>
          <a:bodyPr lIns="91440" tIns="45720" rIns="91440" bIns="45720" anchor="t"/>
          <a:lstStyle/>
          <a:p>
            <a:r>
              <a:rPr lang="en-US">
                <a:ea typeface="+mj-lt"/>
                <a:cs typeface="+mj-lt"/>
              </a:rPr>
              <a:t>Pollinator Paradise</a:t>
            </a:r>
          </a:p>
        </p:txBody>
      </p:sp>
      <p:pic>
        <p:nvPicPr>
          <p:cNvPr id="6" name="Picture 5" descr="Et billede, der indeholder sommerfugl, Natsværmere og sommerfugle, hvirvelløse dyr, blomst&#10;&#10;Beskrivelsen er genereret automatisk">
            <a:extLst>
              <a:ext uri="{FF2B5EF4-FFF2-40B4-BE49-F238E27FC236}">
                <a16:creationId xmlns:a16="http://schemas.microsoft.com/office/drawing/2014/main" id="{26D35389-D1F0-5F43-7943-1A0C55AFF35F}"/>
              </a:ext>
            </a:extLst>
          </p:cNvPr>
          <p:cNvPicPr>
            <a:picLocks noChangeAspect="1"/>
          </p:cNvPicPr>
          <p:nvPr/>
        </p:nvPicPr>
        <p:blipFill>
          <a:blip r:embed="rId2"/>
          <a:stretch>
            <a:fillRect/>
          </a:stretch>
        </p:blipFill>
        <p:spPr>
          <a:xfrm>
            <a:off x="6017647" y="0"/>
            <a:ext cx="3162300" cy="1447800"/>
          </a:xfrm>
          <a:prstGeom prst="rect">
            <a:avLst/>
          </a:prstGeom>
        </p:spPr>
      </p:pic>
    </p:spTree>
    <p:extLst>
      <p:ext uri="{BB962C8B-B14F-4D97-AF65-F5344CB8AC3E}">
        <p14:creationId xmlns:p14="http://schemas.microsoft.com/office/powerpoint/2010/main" val="215582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10939" y="1911723"/>
            <a:ext cx="10963275" cy="3657600"/>
          </a:xfrm>
        </p:spPr>
        <p:txBody>
          <a:bodyPr/>
          <a:lstStyle/>
          <a:p>
            <a:pPr marL="285750" indent="-285750">
              <a:buFont typeface="Arial" panose="020B0604020202020204" pitchFamily="34" charset="0"/>
              <a:buChar char="•"/>
            </a:pPr>
            <a:r>
              <a:rPr lang="en-US" sz="1600" b="1" dirty="0"/>
              <a:t>Recognize the importance of strategic approaches and policies for citizen science: </a:t>
            </a:r>
            <a:r>
              <a:rPr lang="en-US" sz="1600" dirty="0"/>
              <a:t>Understand the significance of developing strategic approaches and policies for citizen science within Research RPOs.</a:t>
            </a:r>
          </a:p>
          <a:p>
            <a:pPr marL="285750" indent="-285750">
              <a:buFont typeface="Arial" panose="020B0604020202020204" pitchFamily="34" charset="0"/>
              <a:buChar char="•"/>
            </a:pPr>
            <a:r>
              <a:rPr lang="en-US" sz="1600" b="1" dirty="0"/>
              <a:t>Explore successful strategies and policies in citizen science: </a:t>
            </a:r>
            <a:r>
              <a:rPr lang="en-US" sz="1600" dirty="0"/>
              <a:t>Explore real-world examples of successful citizen science strategies and policies implemented by various institutions.</a:t>
            </a:r>
          </a:p>
          <a:p>
            <a:pPr marL="285750" indent="-285750">
              <a:buFont typeface="Arial" panose="020B0604020202020204" pitchFamily="34" charset="0"/>
              <a:buChar char="•"/>
            </a:pPr>
            <a:r>
              <a:rPr lang="en-US" sz="1600" b="1" dirty="0"/>
              <a:t>Understand the role of strategic planning in citizen science integration: </a:t>
            </a:r>
            <a:r>
              <a:rPr lang="en-US" sz="1600" dirty="0"/>
              <a:t>Acquire knowledge of the fundamental concepts of strategic planning and its role in seamlessly integrating citizen science into RPOs.</a:t>
            </a:r>
          </a:p>
          <a:p>
            <a:pPr marL="285750" indent="-285750">
              <a:buFont typeface="Arial" panose="020B0604020202020204" pitchFamily="34" charset="0"/>
              <a:buChar char="•"/>
            </a:pPr>
            <a:r>
              <a:rPr lang="en-US" sz="1600" b="1" dirty="0"/>
              <a:t>Investigate broader assessment models in citizen science: </a:t>
            </a:r>
            <a:r>
              <a:rPr lang="en-US" sz="1600" dirty="0"/>
              <a:t>Gain a comprehensive understanding of how to effectively evaluate and reward citizen science contributions, enhancing the recognition and promotion of citizen science within research institutions.</a:t>
            </a:r>
          </a:p>
          <a:p>
            <a:pPr marL="285750" indent="-285750">
              <a:buFont typeface="Arial" panose="020B0604020202020204" pitchFamily="34" charset="0"/>
              <a:buChar char="•"/>
            </a:pPr>
            <a:r>
              <a:rPr lang="en-US" sz="1600" b="1" dirty="0"/>
              <a:t>Align citizen science with Responsible Research and Innovation (RRI): </a:t>
            </a:r>
            <a:r>
              <a:rPr lang="en-US" sz="1600" dirty="0"/>
              <a:t>Establish a connection between citizen science and Responsible Research and Innovation (RRI) principles and processes.</a:t>
            </a:r>
          </a:p>
          <a:p>
            <a:pPr marL="285750" indent="-285750">
              <a:buFont typeface="Arial" panose="020B0604020202020204" pitchFamily="34" charset="0"/>
              <a:buChar char="•"/>
            </a:pPr>
            <a:r>
              <a:rPr lang="en-US" sz="1600" b="1" dirty="0"/>
              <a:t>Learn from successful projects bridging citizen science and RRI: </a:t>
            </a:r>
            <a:r>
              <a:rPr lang="en-US" sz="1600" dirty="0"/>
              <a:t>Examine real-world examples of projects that successfully bridge citizen science and RRI, identifying valuable lessons for citizen science initiatives.</a:t>
            </a:r>
            <a:endParaRPr lang="en-GB" sz="1600" dirty="0"/>
          </a:p>
        </p:txBody>
      </p:sp>
      <p:sp>
        <p:nvSpPr>
          <p:cNvPr id="3" name="Text Placeholder 2"/>
          <p:cNvSpPr>
            <a:spLocks noGrp="1"/>
          </p:cNvSpPr>
          <p:nvPr>
            <p:ph type="body" sz="quarter" idx="11"/>
          </p:nvPr>
        </p:nvSpPr>
        <p:spPr>
          <a:xfrm>
            <a:off x="610940" y="1393883"/>
            <a:ext cx="10963275" cy="422275"/>
          </a:xfrm>
        </p:spPr>
        <p:txBody>
          <a:bodyPr/>
          <a:lstStyle/>
          <a:p>
            <a:r>
              <a:rPr lang="en-GB" dirty="0"/>
              <a:t>Learning objectives</a:t>
            </a:r>
          </a:p>
        </p:txBody>
      </p:sp>
      <p:sp>
        <p:nvSpPr>
          <p:cNvPr id="4" name="Text Placeholder 3"/>
          <p:cNvSpPr>
            <a:spLocks noGrp="1"/>
          </p:cNvSpPr>
          <p:nvPr>
            <p:ph type="body" sz="quarter" idx="10"/>
          </p:nvPr>
        </p:nvSpPr>
        <p:spPr/>
        <p:txBody>
          <a:bodyPr/>
          <a:lstStyle/>
          <a:p>
            <a:r>
              <a:rPr lang="en-US" dirty="0"/>
              <a:t>Strategic planning, evaluation, and responsible research integration in citizen science</a:t>
            </a:r>
            <a:endParaRPr lang="en-GB" dirty="0"/>
          </a:p>
        </p:txBody>
      </p:sp>
    </p:spTree>
    <p:extLst>
      <p:ext uri="{BB962C8B-B14F-4D97-AF65-F5344CB8AC3E}">
        <p14:creationId xmlns:p14="http://schemas.microsoft.com/office/powerpoint/2010/main" val="1014670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GB"/>
              <a:t>MICS: Domains and indicator clusters</a:t>
            </a:r>
          </a:p>
        </p:txBody>
      </p:sp>
      <p:pic>
        <p:nvPicPr>
          <p:cNvPr id="7" name="Billede 2" descr="Et billede, der indeholder bord&#10;&#10;Beskrivelsen er genereret automatisk">
            <a:extLst>
              <a:ext uri="{FF2B5EF4-FFF2-40B4-BE49-F238E27FC236}">
                <a16:creationId xmlns:a16="http://schemas.microsoft.com/office/drawing/2014/main" id="{E422B33E-E36C-8D3B-19A8-C4AD14C1EA06}"/>
              </a:ext>
            </a:extLst>
          </p:cNvPr>
          <p:cNvPicPr>
            <a:picLocks noChangeAspect="1"/>
          </p:cNvPicPr>
          <p:nvPr/>
        </p:nvPicPr>
        <p:blipFill rotWithShape="1">
          <a:blip r:embed="rId2"/>
          <a:srcRect r="51883"/>
          <a:stretch/>
        </p:blipFill>
        <p:spPr>
          <a:xfrm>
            <a:off x="604325" y="1510725"/>
            <a:ext cx="2991076" cy="3768941"/>
          </a:xfrm>
          <a:prstGeom prst="rect">
            <a:avLst/>
          </a:prstGeom>
        </p:spPr>
      </p:pic>
      <p:pic>
        <p:nvPicPr>
          <p:cNvPr id="8" name="Billede 4" descr="Et billede, der indeholder tekst&#10;&#10;Beskrivelsen er genereret automatisk">
            <a:extLst>
              <a:ext uri="{FF2B5EF4-FFF2-40B4-BE49-F238E27FC236}">
                <a16:creationId xmlns:a16="http://schemas.microsoft.com/office/drawing/2014/main" id="{9E9301D3-E6A1-E143-E665-80A64D5F04A8}"/>
              </a:ext>
            </a:extLst>
          </p:cNvPr>
          <p:cNvPicPr>
            <a:picLocks noChangeAspect="1"/>
          </p:cNvPicPr>
          <p:nvPr/>
        </p:nvPicPr>
        <p:blipFill rotWithShape="1">
          <a:blip r:embed="rId3"/>
          <a:srcRect l="2193" r="52963"/>
          <a:stretch/>
        </p:blipFill>
        <p:spPr>
          <a:xfrm>
            <a:off x="9259181" y="2374698"/>
            <a:ext cx="2679984" cy="1695042"/>
          </a:xfrm>
          <a:prstGeom prst="rect">
            <a:avLst/>
          </a:prstGeom>
        </p:spPr>
      </p:pic>
      <p:pic>
        <p:nvPicPr>
          <p:cNvPr id="9" name="Billede 5" descr="Et billede, der indeholder tekst&#10;&#10;Beskrivelsen er genereret automatisk">
            <a:extLst>
              <a:ext uri="{FF2B5EF4-FFF2-40B4-BE49-F238E27FC236}">
                <a16:creationId xmlns:a16="http://schemas.microsoft.com/office/drawing/2014/main" id="{58B540C3-E3C1-5DCA-B8F3-F28E48E76702}"/>
              </a:ext>
            </a:extLst>
          </p:cNvPr>
          <p:cNvPicPr>
            <a:picLocks noChangeAspect="1"/>
          </p:cNvPicPr>
          <p:nvPr/>
        </p:nvPicPr>
        <p:blipFill rotWithShape="1">
          <a:blip r:embed="rId4"/>
          <a:srcRect r="51773"/>
          <a:stretch/>
        </p:blipFill>
        <p:spPr>
          <a:xfrm>
            <a:off x="6225333" y="1510725"/>
            <a:ext cx="2687937" cy="1711494"/>
          </a:xfrm>
          <a:prstGeom prst="rect">
            <a:avLst/>
          </a:prstGeom>
        </p:spPr>
      </p:pic>
      <p:pic>
        <p:nvPicPr>
          <p:cNvPr id="10" name="Billede 6" descr="Et billede, der indeholder tekst&#10;&#10;Beskrivelsen er genereret automatisk">
            <a:extLst>
              <a:ext uri="{FF2B5EF4-FFF2-40B4-BE49-F238E27FC236}">
                <a16:creationId xmlns:a16="http://schemas.microsoft.com/office/drawing/2014/main" id="{B93AFA18-AAE2-F9B4-B066-E6685507BA7C}"/>
              </a:ext>
            </a:extLst>
          </p:cNvPr>
          <p:cNvPicPr>
            <a:picLocks noChangeAspect="1"/>
          </p:cNvPicPr>
          <p:nvPr/>
        </p:nvPicPr>
        <p:blipFill rotWithShape="1">
          <a:blip r:embed="rId5"/>
          <a:srcRect r="51915"/>
          <a:stretch/>
        </p:blipFill>
        <p:spPr>
          <a:xfrm>
            <a:off x="6233286" y="3393900"/>
            <a:ext cx="2679984" cy="1885766"/>
          </a:xfrm>
          <a:prstGeom prst="rect">
            <a:avLst/>
          </a:prstGeom>
        </p:spPr>
      </p:pic>
      <p:pic>
        <p:nvPicPr>
          <p:cNvPr id="11" name="Billede 7" descr="Et billede, der indeholder bord&#10;&#10;Beskrivelsen er genereret automatisk">
            <a:extLst>
              <a:ext uri="{FF2B5EF4-FFF2-40B4-BE49-F238E27FC236}">
                <a16:creationId xmlns:a16="http://schemas.microsoft.com/office/drawing/2014/main" id="{3911466A-9373-B551-30BF-8A46F054B0D5}"/>
              </a:ext>
            </a:extLst>
          </p:cNvPr>
          <p:cNvPicPr>
            <a:picLocks noChangeAspect="1"/>
          </p:cNvPicPr>
          <p:nvPr/>
        </p:nvPicPr>
        <p:blipFill rotWithShape="1">
          <a:blip r:embed="rId6"/>
          <a:srcRect r="51842"/>
          <a:stretch/>
        </p:blipFill>
        <p:spPr>
          <a:xfrm>
            <a:off x="3949265" y="1003535"/>
            <a:ext cx="1930157" cy="5854465"/>
          </a:xfrm>
          <a:prstGeom prst="rect">
            <a:avLst/>
          </a:prstGeom>
        </p:spPr>
      </p:pic>
      <p:pic>
        <p:nvPicPr>
          <p:cNvPr id="17" name="Picture 16"/>
          <p:cNvPicPr>
            <a:picLocks noChangeAspect="1"/>
          </p:cNvPicPr>
          <p:nvPr/>
        </p:nvPicPr>
        <p:blipFill>
          <a:blip r:embed="rId7"/>
          <a:stretch>
            <a:fillRect/>
          </a:stretch>
        </p:blipFill>
        <p:spPr>
          <a:xfrm>
            <a:off x="9259181" y="4263506"/>
            <a:ext cx="2679984" cy="1016160"/>
          </a:xfrm>
          <a:prstGeom prst="rect">
            <a:avLst/>
          </a:prstGeom>
        </p:spPr>
      </p:pic>
    </p:spTree>
    <p:extLst>
      <p:ext uri="{BB962C8B-B14F-4D97-AF65-F5344CB8AC3E}">
        <p14:creationId xmlns:p14="http://schemas.microsoft.com/office/powerpoint/2010/main" val="902025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071307" y="4994897"/>
            <a:ext cx="5693912" cy="398012"/>
          </a:xfrm>
        </p:spPr>
        <p:txBody>
          <a:bodyPr lIns="91440" tIns="45720" rIns="91440" bIns="45720" anchor="t"/>
          <a:lstStyle/>
          <a:p>
            <a:r>
              <a:rPr lang="da-DK" dirty="0"/>
              <a:t>Training </a:t>
            </a:r>
            <a:r>
              <a:rPr lang="da-DK" dirty="0" err="1"/>
              <a:t>Module</a:t>
            </a:r>
            <a:r>
              <a:rPr lang="da-DK" dirty="0"/>
              <a:t> 4.2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071307" y="2045095"/>
            <a:ext cx="5120315" cy="577850"/>
          </a:xfrm>
        </p:spPr>
        <p:txBody>
          <a:bodyPr/>
          <a:lstStyle/>
          <a:p>
            <a:r>
              <a:rPr lang="en-US" dirty="0"/>
              <a:t>Systematic evaluation approaches and alignment with society</a:t>
            </a:r>
            <a:endParaRPr lang="da-DK" dirty="0"/>
          </a:p>
        </p:txBody>
      </p:sp>
    </p:spTree>
    <p:extLst>
      <p:ext uri="{BB962C8B-B14F-4D97-AF65-F5344CB8AC3E}">
        <p14:creationId xmlns:p14="http://schemas.microsoft.com/office/powerpoint/2010/main" val="794091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9662" y="5178661"/>
            <a:ext cx="3280912" cy="398012"/>
          </a:xfrm>
        </p:spPr>
        <p:txBody>
          <a:bodyPr/>
          <a:lstStyle/>
          <a:p>
            <a:r>
              <a:rPr lang="en-GB" dirty="0"/>
              <a:t>Training Module 4.2.1</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09662" y="2020929"/>
            <a:ext cx="5120315" cy="2816141"/>
          </a:xfrm>
        </p:spPr>
        <p:txBody>
          <a:bodyPr/>
          <a:lstStyle/>
          <a:p>
            <a:r>
              <a:rPr lang="en-US" dirty="0"/>
              <a:t>Designing a systematic evaluation framework for citizen science</a:t>
            </a:r>
            <a:endParaRPr lang="da-DK" dirty="0"/>
          </a:p>
        </p:txBody>
      </p:sp>
    </p:spTree>
    <p:extLst>
      <p:ext uri="{BB962C8B-B14F-4D97-AF65-F5344CB8AC3E}">
        <p14:creationId xmlns:p14="http://schemas.microsoft.com/office/powerpoint/2010/main" val="3353885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dirty="0"/>
              <a:t>Overview and skills: </a:t>
            </a:r>
            <a:r>
              <a:rPr lang="en-US" sz="2400" dirty="0"/>
              <a:t>when evaluation becomes more than ‘just’ counting the number of scientific papers, most researchers need a better overview and different skills themselves or they need (new) collaborations with others with the required skills.</a:t>
            </a:r>
          </a:p>
          <a:p>
            <a:pPr marL="342900" indent="-342900">
              <a:buFont typeface="Arial" panose="020B0604020202020204" pitchFamily="34" charset="0"/>
              <a:buChar char="•"/>
            </a:pPr>
            <a:r>
              <a:rPr lang="da-DK" sz="2400" b="1" dirty="0"/>
              <a:t>More time: </a:t>
            </a:r>
            <a:r>
              <a:rPr lang="da-DK" sz="2400" dirty="0"/>
              <a:t>is </a:t>
            </a:r>
            <a:r>
              <a:rPr lang="da-DK" sz="2400" dirty="0" err="1"/>
              <a:t>needed</a:t>
            </a:r>
            <a:r>
              <a:rPr lang="da-DK" sz="2400" dirty="0"/>
              <a:t> </a:t>
            </a:r>
            <a:r>
              <a:rPr lang="da-DK" sz="2400" dirty="0" err="1"/>
              <a:t>throughout</a:t>
            </a:r>
            <a:r>
              <a:rPr lang="da-DK" sz="2400" dirty="0"/>
              <a:t> the </a:t>
            </a:r>
            <a:r>
              <a:rPr lang="da-DK" sz="2400" dirty="0" err="1"/>
              <a:t>project</a:t>
            </a:r>
            <a:r>
              <a:rPr lang="da-DK" sz="2400" dirty="0"/>
              <a:t> </a:t>
            </a:r>
            <a:r>
              <a:rPr lang="da-DK" sz="2400" dirty="0" err="1"/>
              <a:t>duration</a:t>
            </a:r>
            <a:r>
              <a:rPr lang="da-DK" sz="2400" dirty="0"/>
              <a:t> to </a:t>
            </a:r>
            <a:r>
              <a:rPr lang="da-DK" sz="2400" dirty="0" err="1"/>
              <a:t>allow</a:t>
            </a:r>
            <a:r>
              <a:rPr lang="da-DK" sz="2400" dirty="0"/>
              <a:t> for </a:t>
            </a:r>
            <a:r>
              <a:rPr lang="da-DK" sz="2400" dirty="0" err="1"/>
              <a:t>evaluation</a:t>
            </a:r>
            <a:r>
              <a:rPr lang="da-DK" sz="2400" dirty="0"/>
              <a:t> to </a:t>
            </a:r>
            <a:r>
              <a:rPr lang="da-DK" sz="2400" dirty="0" err="1"/>
              <a:t>take</a:t>
            </a:r>
            <a:r>
              <a:rPr lang="da-DK" sz="2400" dirty="0"/>
              <a:t> </a:t>
            </a:r>
            <a:r>
              <a:rPr lang="da-DK" sz="2400" dirty="0" err="1"/>
              <a:t>place</a:t>
            </a:r>
            <a:r>
              <a:rPr lang="da-DK" sz="2400" dirty="0"/>
              <a:t>. This is </a:t>
            </a:r>
            <a:r>
              <a:rPr lang="da-DK" sz="2400" dirty="0" err="1"/>
              <a:t>closely</a:t>
            </a:r>
            <a:r>
              <a:rPr lang="da-DK" sz="2400" dirty="0"/>
              <a:t> </a:t>
            </a:r>
            <a:r>
              <a:rPr lang="da-DK" sz="2400" dirty="0" err="1"/>
              <a:t>linked</a:t>
            </a:r>
            <a:r>
              <a:rPr lang="da-DK" sz="2400" dirty="0"/>
              <a:t> to the </a:t>
            </a:r>
            <a:r>
              <a:rPr lang="da-DK" sz="2400" dirty="0" err="1"/>
              <a:t>need</a:t>
            </a:r>
            <a:r>
              <a:rPr lang="da-DK" sz="2400" dirty="0"/>
              <a:t> for </a:t>
            </a:r>
            <a:r>
              <a:rPr lang="da-DK" sz="2400" dirty="0" err="1"/>
              <a:t>increased</a:t>
            </a:r>
            <a:r>
              <a:rPr lang="da-DK" sz="2400" dirty="0"/>
              <a:t> </a:t>
            </a:r>
            <a:r>
              <a:rPr lang="da-DK" sz="2400" dirty="0" err="1"/>
              <a:t>funding</a:t>
            </a:r>
            <a:r>
              <a:rPr lang="da-DK" sz="2400" dirty="0"/>
              <a:t> to </a:t>
            </a:r>
            <a:r>
              <a:rPr lang="da-DK" sz="2400" dirty="0" err="1"/>
              <a:t>pay</a:t>
            </a:r>
            <a:r>
              <a:rPr lang="da-DK" sz="2400" dirty="0"/>
              <a:t> for the </a:t>
            </a:r>
            <a:r>
              <a:rPr lang="da-DK" sz="2400" dirty="0" err="1"/>
              <a:t>extra</a:t>
            </a:r>
            <a:r>
              <a:rPr lang="da-DK" sz="2400" dirty="0"/>
              <a:t> time.</a:t>
            </a:r>
          </a:p>
          <a:p>
            <a:pPr marL="342900" indent="-342900">
              <a:buFont typeface="Arial" panose="020B0604020202020204" pitchFamily="34" charset="0"/>
              <a:buChar char="•"/>
            </a:pPr>
            <a:r>
              <a:rPr lang="da-DK" sz="2400" b="1" dirty="0" err="1"/>
              <a:t>Continuous</a:t>
            </a:r>
            <a:r>
              <a:rPr lang="da-DK" sz="2400" b="1" dirty="0"/>
              <a:t> </a:t>
            </a:r>
            <a:r>
              <a:rPr lang="da-DK" sz="2400" b="1" dirty="0" err="1"/>
              <a:t>evaluation</a:t>
            </a:r>
            <a:r>
              <a:rPr lang="da-DK" sz="2400" b="1" dirty="0"/>
              <a:t>: </a:t>
            </a:r>
            <a:r>
              <a:rPr lang="da-DK" sz="2400" dirty="0"/>
              <a:t>is </a:t>
            </a:r>
            <a:r>
              <a:rPr lang="da-DK" sz="2400" dirty="0" err="1"/>
              <a:t>needed</a:t>
            </a:r>
            <a:r>
              <a:rPr lang="da-DK" sz="2400" dirty="0"/>
              <a:t> to </a:t>
            </a:r>
            <a:r>
              <a:rPr lang="da-DK" sz="2400" dirty="0" err="1"/>
              <a:t>properly</a:t>
            </a:r>
            <a:r>
              <a:rPr lang="da-DK" sz="2400" dirty="0"/>
              <a:t> </a:t>
            </a:r>
            <a:r>
              <a:rPr lang="da-DK" sz="2400" dirty="0" err="1"/>
              <a:t>assess</a:t>
            </a:r>
            <a:r>
              <a:rPr lang="da-DK" sz="2400" dirty="0"/>
              <a:t> </a:t>
            </a:r>
            <a:r>
              <a:rPr lang="da-DK" sz="2400" dirty="0" err="1"/>
              <a:t>especially</a:t>
            </a:r>
            <a:r>
              <a:rPr lang="da-DK" sz="2400" dirty="0"/>
              <a:t> the </a:t>
            </a:r>
            <a:r>
              <a:rPr lang="da-DK" sz="2400" dirty="0" err="1"/>
              <a:t>outcomes</a:t>
            </a:r>
            <a:r>
              <a:rPr lang="da-DK" sz="2400" dirty="0"/>
              <a:t> and </a:t>
            </a:r>
            <a:r>
              <a:rPr lang="da-DK" sz="2400" dirty="0" err="1"/>
              <a:t>impacts</a:t>
            </a:r>
            <a:r>
              <a:rPr lang="da-DK" sz="2400" dirty="0"/>
              <a:t> of </a:t>
            </a:r>
            <a:r>
              <a:rPr lang="da-DK" sz="2400" dirty="0" err="1"/>
              <a:t>citizen</a:t>
            </a:r>
            <a:r>
              <a:rPr lang="da-DK" sz="2400" dirty="0"/>
              <a:t> science </a:t>
            </a:r>
            <a:r>
              <a:rPr lang="da-DK" sz="2400" dirty="0" err="1"/>
              <a:t>projects</a:t>
            </a:r>
            <a:r>
              <a:rPr lang="da-DK" sz="2400" dirty="0"/>
              <a:t>.</a:t>
            </a:r>
            <a:endParaRPr lang="da-DK" sz="2400" b="1" dirty="0"/>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p:txBody>
          <a:bodyPr/>
          <a:lstStyle/>
          <a:p>
            <a:r>
              <a:rPr lang="en-US"/>
              <a:t>New skills and more time required for extensive evaluation</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a:xfrm>
            <a:off x="2351654" y="459400"/>
            <a:ext cx="9757795" cy="422275"/>
          </a:xfrm>
        </p:spPr>
        <p:txBody>
          <a:bodyPr/>
          <a:lstStyle/>
          <a:p>
            <a:r>
              <a:rPr lang="en-US"/>
              <a:t>Some </a:t>
            </a:r>
            <a:r>
              <a:rPr lang="en-US" i="1"/>
              <a:t>more</a:t>
            </a:r>
            <a:r>
              <a:rPr lang="en-US"/>
              <a:t> challenges to evaluating citizen science</a:t>
            </a:r>
            <a:endParaRPr lang="da-DK"/>
          </a:p>
        </p:txBody>
      </p:sp>
    </p:spTree>
    <p:extLst>
      <p:ext uri="{BB962C8B-B14F-4D97-AF65-F5344CB8AC3E}">
        <p14:creationId xmlns:p14="http://schemas.microsoft.com/office/powerpoint/2010/main" val="3824468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4CA4F7-1557-D3B0-96B3-AD39E9170DA4}"/>
              </a:ext>
            </a:extLst>
          </p:cNvPr>
          <p:cNvPicPr>
            <a:picLocks noChangeAspect="1"/>
          </p:cNvPicPr>
          <p:nvPr/>
        </p:nvPicPr>
        <p:blipFill>
          <a:blip r:embed="rId2"/>
          <a:stretch>
            <a:fillRect/>
          </a:stretch>
        </p:blipFill>
        <p:spPr>
          <a:xfrm>
            <a:off x="3630875" y="1731167"/>
            <a:ext cx="6247039" cy="2682873"/>
          </a:xfrm>
          <a:prstGeom prst="rect">
            <a:avLst/>
          </a:prstGeom>
        </p:spPr>
      </p:pic>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a:xfrm>
            <a:off x="191175" y="1784350"/>
            <a:ext cx="3714076" cy="3033712"/>
          </a:xfrm>
        </p:spPr>
        <p:txBody>
          <a:bodyPr/>
          <a:lstStyle/>
          <a:p>
            <a:pPr marL="285750" indent="-285750">
              <a:buFont typeface="Arial" panose="020B0604020202020204" pitchFamily="34" charset="0"/>
              <a:buChar char="•"/>
            </a:pPr>
            <a:r>
              <a:rPr lang="en-US"/>
              <a:t>Dimensions similar to MICS, but split in ‘Process &amp; feasibility’ (initial) and ‘Outcome &amp; impact’ (ongoing &amp; later)</a:t>
            </a:r>
          </a:p>
          <a:p>
            <a:pPr marL="285750" indent="-285750">
              <a:buFont typeface="Arial" panose="020B0604020202020204" pitchFamily="34" charset="0"/>
              <a:buChar char="•"/>
            </a:pPr>
            <a:r>
              <a:rPr lang="da-DK"/>
              <a:t>Building on </a:t>
            </a:r>
            <a:r>
              <a:rPr lang="da-DK" err="1"/>
              <a:t>ECSA’s</a:t>
            </a:r>
            <a:r>
              <a:rPr lang="da-DK"/>
              <a:t> </a:t>
            </a:r>
            <a:r>
              <a:rPr lang="da-DK">
                <a:hlinkClick r:id="rId3"/>
              </a:rPr>
              <a:t>10 </a:t>
            </a:r>
            <a:r>
              <a:rPr lang="da-DK" err="1">
                <a:hlinkClick r:id="rId3"/>
              </a:rPr>
              <a:t>principles</a:t>
            </a:r>
            <a:r>
              <a:rPr lang="da-DK">
                <a:hlinkClick r:id="rId3"/>
              </a:rPr>
              <a:t> for citizen science</a:t>
            </a:r>
            <a:endParaRPr lang="da-DK"/>
          </a:p>
          <a:p>
            <a:pPr marL="285750" indent="-285750">
              <a:buFont typeface="Arial" panose="020B0604020202020204" pitchFamily="34" charset="0"/>
              <a:buChar char="•"/>
            </a:pPr>
            <a:r>
              <a:rPr lang="da-DK" err="1"/>
              <a:t>Specific</a:t>
            </a:r>
            <a:r>
              <a:rPr lang="da-DK"/>
              <a:t> </a:t>
            </a:r>
            <a:r>
              <a:rPr lang="da-DK" err="1"/>
              <a:t>questions</a:t>
            </a:r>
            <a:r>
              <a:rPr lang="da-DK"/>
              <a:t> </a:t>
            </a:r>
            <a:r>
              <a:rPr lang="da-DK" err="1"/>
              <a:t>suggested</a:t>
            </a:r>
            <a:r>
              <a:rPr lang="da-DK"/>
              <a:t> for </a:t>
            </a:r>
            <a:r>
              <a:rPr lang="da-DK" err="1"/>
              <a:t>evaluation</a:t>
            </a:r>
            <a:r>
              <a:rPr lang="da-DK"/>
              <a:t> (</a:t>
            </a:r>
            <a:r>
              <a:rPr lang="da-DK" err="1"/>
              <a:t>adapt</a:t>
            </a:r>
            <a:r>
              <a:rPr lang="da-DK"/>
              <a:t> </a:t>
            </a:r>
            <a:r>
              <a:rPr lang="da-DK" err="1"/>
              <a:t>them</a:t>
            </a:r>
            <a:r>
              <a:rPr lang="da-DK"/>
              <a:t>!)</a:t>
            </a:r>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940" y="1096169"/>
            <a:ext cx="10963275" cy="422275"/>
          </a:xfrm>
        </p:spPr>
        <p:txBody>
          <a:bodyPr/>
          <a:lstStyle/>
          <a:p>
            <a:r>
              <a:rPr lang="en-US"/>
              <a:t>Initial and ongoing evaluation in 3 dimensions</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Developing an evaluation framework for CS</a:t>
            </a:r>
            <a:endParaRPr lang="da-DK"/>
          </a:p>
        </p:txBody>
      </p:sp>
      <p:sp>
        <p:nvSpPr>
          <p:cNvPr id="13" name="Text Placeholder 4">
            <a:extLst>
              <a:ext uri="{FF2B5EF4-FFF2-40B4-BE49-F238E27FC236}">
                <a16:creationId xmlns:a16="http://schemas.microsoft.com/office/drawing/2014/main" id="{114F9895-6F60-0ED5-B1E3-3BBD391AA765}"/>
              </a:ext>
            </a:extLst>
          </p:cNvPr>
          <p:cNvSpPr txBox="1">
            <a:spLocks/>
          </p:cNvSpPr>
          <p:nvPr/>
        </p:nvSpPr>
        <p:spPr>
          <a:xfrm>
            <a:off x="191174" y="5553868"/>
            <a:ext cx="9124276" cy="583586"/>
          </a:xfrm>
          <a:prstGeom prst="rect">
            <a:avLst/>
          </a:prstGeom>
          <a:ln w="19050">
            <a:solidFill>
              <a:srgbClr val="FAA00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a:t>Evaluation is time- &amp; ressource-intensive: plan for it by </a:t>
            </a:r>
            <a:r>
              <a:rPr lang="da-DK" err="1"/>
              <a:t>allocating</a:t>
            </a:r>
            <a:r>
              <a:rPr lang="da-DK"/>
              <a:t> time and </a:t>
            </a:r>
            <a:r>
              <a:rPr lang="da-DK" err="1"/>
              <a:t>funding</a:t>
            </a:r>
            <a:r>
              <a:rPr lang="da-DK"/>
              <a:t>!</a:t>
            </a:r>
          </a:p>
        </p:txBody>
      </p:sp>
      <p:sp>
        <p:nvSpPr>
          <p:cNvPr id="16" name="Text Placeholder 4">
            <a:extLst>
              <a:ext uri="{FF2B5EF4-FFF2-40B4-BE49-F238E27FC236}">
                <a16:creationId xmlns:a16="http://schemas.microsoft.com/office/drawing/2014/main" id="{CE27C2F0-BD20-B98C-F5D3-0493D3A8B098}"/>
              </a:ext>
            </a:extLst>
          </p:cNvPr>
          <p:cNvSpPr txBox="1">
            <a:spLocks/>
          </p:cNvSpPr>
          <p:nvPr/>
        </p:nvSpPr>
        <p:spPr>
          <a:xfrm>
            <a:off x="191175" y="4868862"/>
            <a:ext cx="9124276" cy="6826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err="1"/>
              <a:t>Need</a:t>
            </a:r>
            <a:r>
              <a:rPr lang="da-DK"/>
              <a:t> to </a:t>
            </a:r>
            <a:r>
              <a:rPr lang="da-DK" err="1"/>
              <a:t>identify</a:t>
            </a:r>
            <a:r>
              <a:rPr lang="da-DK"/>
              <a:t> </a:t>
            </a:r>
            <a:r>
              <a:rPr lang="da-DK" err="1"/>
              <a:t>who</a:t>
            </a:r>
            <a:r>
              <a:rPr lang="da-DK"/>
              <a:t> </a:t>
            </a:r>
            <a:r>
              <a:rPr lang="da-DK" err="1"/>
              <a:t>will</a:t>
            </a:r>
            <a:r>
              <a:rPr lang="da-DK"/>
              <a:t> </a:t>
            </a:r>
            <a:r>
              <a:rPr lang="da-DK" err="1"/>
              <a:t>conduct</a:t>
            </a:r>
            <a:r>
              <a:rPr lang="da-DK"/>
              <a:t> the </a:t>
            </a:r>
            <a:r>
              <a:rPr lang="da-DK" err="1"/>
              <a:t>evaluation</a:t>
            </a:r>
            <a:r>
              <a:rPr lang="da-DK"/>
              <a:t> (</a:t>
            </a:r>
            <a:r>
              <a:rPr lang="da-DK" err="1"/>
              <a:t>project</a:t>
            </a:r>
            <a:r>
              <a:rPr lang="da-DK"/>
              <a:t> </a:t>
            </a:r>
            <a:r>
              <a:rPr lang="da-DK" err="1"/>
              <a:t>members</a:t>
            </a:r>
            <a:r>
              <a:rPr lang="da-DK"/>
              <a:t>, </a:t>
            </a:r>
            <a:r>
              <a:rPr lang="da-DK" err="1"/>
              <a:t>funding</a:t>
            </a:r>
            <a:r>
              <a:rPr lang="da-DK"/>
              <a:t> </a:t>
            </a:r>
            <a:r>
              <a:rPr lang="da-DK" err="1"/>
              <a:t>agencies</a:t>
            </a:r>
            <a:r>
              <a:rPr lang="da-DK"/>
              <a:t>, or </a:t>
            </a:r>
            <a:r>
              <a:rPr lang="da-DK" err="1"/>
              <a:t>external</a:t>
            </a:r>
            <a:r>
              <a:rPr lang="da-DK"/>
              <a:t> </a:t>
            </a:r>
            <a:r>
              <a:rPr lang="da-DK" err="1"/>
              <a:t>experts</a:t>
            </a:r>
            <a:r>
              <a:rPr lang="da-DK"/>
              <a:t>)</a:t>
            </a:r>
          </a:p>
        </p:txBody>
      </p:sp>
      <p:pic>
        <p:nvPicPr>
          <p:cNvPr id="12" name="Picture 11">
            <a:extLst>
              <a:ext uri="{FF2B5EF4-FFF2-40B4-BE49-F238E27FC236}">
                <a16:creationId xmlns:a16="http://schemas.microsoft.com/office/drawing/2014/main" id="{5D083C45-D5F6-452F-A7B8-08734816F162}"/>
              </a:ext>
            </a:extLst>
          </p:cNvPr>
          <p:cNvPicPr>
            <a:picLocks noChangeAspect="1"/>
          </p:cNvPicPr>
          <p:nvPr/>
        </p:nvPicPr>
        <p:blipFill>
          <a:blip r:embed="rId4"/>
          <a:stretch>
            <a:fillRect/>
          </a:stretch>
        </p:blipFill>
        <p:spPr>
          <a:xfrm>
            <a:off x="9398978" y="2254250"/>
            <a:ext cx="2793021" cy="4603750"/>
          </a:xfrm>
          <a:prstGeom prst="rect">
            <a:avLst/>
          </a:prstGeom>
        </p:spPr>
      </p:pic>
      <p:sp>
        <p:nvSpPr>
          <p:cNvPr id="9" name="Rectangle 8">
            <a:extLst>
              <a:ext uri="{FF2B5EF4-FFF2-40B4-BE49-F238E27FC236}">
                <a16:creationId xmlns:a16="http://schemas.microsoft.com/office/drawing/2014/main" id="{48074A11-F947-C374-30FA-F3BC2AFE6074}"/>
              </a:ext>
            </a:extLst>
          </p:cNvPr>
          <p:cNvSpPr/>
          <p:nvPr/>
        </p:nvSpPr>
        <p:spPr>
          <a:xfrm>
            <a:off x="5169060" y="6272791"/>
            <a:ext cx="4883150" cy="41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Kieslinger et al. 2018. </a:t>
            </a:r>
            <a:r>
              <a:rPr lang="en-US" sz="1000" dirty="0">
                <a:solidFill>
                  <a:schemeClr val="tx1"/>
                </a:solidFill>
                <a:hlinkClick r:id="rId5"/>
              </a:rPr>
              <a:t>Evaluating Citizen Science</a:t>
            </a:r>
            <a:r>
              <a:rPr lang="en-US" sz="1000" dirty="0">
                <a:solidFill>
                  <a:schemeClr val="tx1"/>
                </a:solidFill>
              </a:rPr>
              <a:t> </a:t>
            </a:r>
            <a:endParaRPr lang="da-DK" sz="1000" dirty="0">
              <a:solidFill>
                <a:schemeClr val="tx1"/>
              </a:solidFill>
            </a:endParaRPr>
          </a:p>
        </p:txBody>
      </p:sp>
    </p:spTree>
    <p:extLst>
      <p:ext uri="{BB962C8B-B14F-4D97-AF65-F5344CB8AC3E}">
        <p14:creationId xmlns:p14="http://schemas.microsoft.com/office/powerpoint/2010/main" val="1226263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a:xfrm>
            <a:off x="234950" y="1627188"/>
            <a:ext cx="11629107" cy="4430712"/>
          </a:xfrm>
        </p:spPr>
        <p:txBody>
          <a:bodyPr/>
          <a:lstStyle/>
          <a:p>
            <a:pPr marL="342900" indent="-342900">
              <a:buFont typeface="Arial" panose="020B0604020202020204" pitchFamily="34" charset="0"/>
              <a:buChar char="•"/>
            </a:pPr>
            <a:r>
              <a:rPr lang="en-US" sz="2100" b="1"/>
              <a:t>Statistics:</a:t>
            </a:r>
            <a:r>
              <a:rPr lang="en-US" sz="2100"/>
              <a:t> usage statistics can be collected for apps, websites or project-related and engagement tools (</a:t>
            </a:r>
            <a:r>
              <a:rPr lang="en-US" sz="2100" i="1"/>
              <a:t>quantitative</a:t>
            </a:r>
            <a:r>
              <a:rPr lang="en-US" sz="2100"/>
              <a:t>). This will give insights on their users, but not on people who do not use those tools.</a:t>
            </a:r>
          </a:p>
          <a:p>
            <a:pPr marL="342900" indent="-342900">
              <a:buFont typeface="Arial" panose="020B0604020202020204" pitchFamily="34" charset="0"/>
              <a:buChar char="•"/>
            </a:pPr>
            <a:r>
              <a:rPr lang="en-US" sz="2100" b="1"/>
              <a:t>Embedded assessment:</a:t>
            </a:r>
            <a:r>
              <a:rPr lang="en-US" sz="2100"/>
              <a:t> quizzes or games embedded in CS activity (</a:t>
            </a:r>
            <a:r>
              <a:rPr lang="en-US" sz="2100" i="1"/>
              <a:t>quantitative</a:t>
            </a:r>
            <a:r>
              <a:rPr lang="en-US" sz="2100"/>
              <a:t>). Integrated, so participants all respond (and might not even know it).</a:t>
            </a:r>
            <a:endParaRPr lang="en-US" sz="2100" b="1"/>
          </a:p>
          <a:p>
            <a:pPr marL="342900" indent="-342900">
              <a:buFont typeface="Arial" panose="020B0604020202020204" pitchFamily="34" charset="0"/>
              <a:buChar char="•"/>
            </a:pPr>
            <a:r>
              <a:rPr lang="en-US" sz="2100" b="1"/>
              <a:t>Online:</a:t>
            </a:r>
            <a:r>
              <a:rPr lang="en-US" sz="2100"/>
              <a:t> online surveys are popular as they are less time-intensive than in-person methods and can reach further geographically (</a:t>
            </a:r>
            <a:r>
              <a:rPr lang="en-US" sz="2100" i="1"/>
              <a:t>quantitative</a:t>
            </a:r>
            <a:r>
              <a:rPr lang="en-US" sz="2100"/>
              <a:t> &amp; qualitative). Only a self-selected group of people who are comfortable with digital media are likely to respond.</a:t>
            </a:r>
          </a:p>
          <a:p>
            <a:pPr marL="342900" indent="-342900">
              <a:buFont typeface="Arial" panose="020B0604020202020204" pitchFamily="34" charset="0"/>
              <a:buChar char="•"/>
            </a:pPr>
            <a:r>
              <a:rPr lang="en-US" sz="2100" b="1"/>
              <a:t>In-person:</a:t>
            </a:r>
            <a:r>
              <a:rPr lang="en-US" sz="2100"/>
              <a:t> focus groups or individual interviews are time-consuming (</a:t>
            </a:r>
            <a:r>
              <a:rPr lang="en-US" sz="2100" i="1"/>
              <a:t>qualitative</a:t>
            </a:r>
            <a:r>
              <a:rPr lang="en-US" sz="2100"/>
              <a:t> &amp; quantitative). They offer greater flexibility when using qualitative approaches, as interviewers can adapt based on previous answers. Participatory observation, storytelling, photovoice and storyboards are also options, and more methods continue developing.</a:t>
            </a:r>
            <a:endParaRPr lang="da-DK" sz="2100"/>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940" y="1043294"/>
            <a:ext cx="10963275" cy="422275"/>
          </a:xfrm>
        </p:spPr>
        <p:txBody>
          <a:bodyPr/>
          <a:lstStyle/>
          <a:p>
            <a:r>
              <a:rPr lang="en-US"/>
              <a:t>Appropriate evaluation methods need to be chosen</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Tools for evaluation</a:t>
            </a:r>
            <a:endParaRPr lang="da-DK"/>
          </a:p>
        </p:txBody>
      </p:sp>
    </p:spTree>
    <p:extLst>
      <p:ext uri="{BB962C8B-B14F-4D97-AF65-F5344CB8AC3E}">
        <p14:creationId xmlns:p14="http://schemas.microsoft.com/office/powerpoint/2010/main" val="56078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940" y="1232490"/>
            <a:ext cx="10963275" cy="422275"/>
          </a:xfrm>
        </p:spPr>
        <p:txBody>
          <a:bodyPr/>
          <a:lstStyle/>
          <a:p>
            <a:r>
              <a:rPr lang="en-US"/>
              <a:t>5 distinct project aspects to consider</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The logic model applied to evaluation</a:t>
            </a:r>
            <a:endParaRPr lang="da-DK"/>
          </a:p>
        </p:txBody>
      </p:sp>
      <p:sp>
        <p:nvSpPr>
          <p:cNvPr id="7" name="Rectangle 6">
            <a:extLst>
              <a:ext uri="{FF2B5EF4-FFF2-40B4-BE49-F238E27FC236}">
                <a16:creationId xmlns:a16="http://schemas.microsoft.com/office/drawing/2014/main" id="{75C220C1-8868-1651-FE5C-A8715103CEC5}"/>
              </a:ext>
            </a:extLst>
          </p:cNvPr>
          <p:cNvSpPr/>
          <p:nvPr/>
        </p:nvSpPr>
        <p:spPr>
          <a:xfrm>
            <a:off x="5848350" y="6190637"/>
            <a:ext cx="5748337" cy="41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000">
                <a:solidFill>
                  <a:schemeClr val="tx1"/>
                </a:solidFill>
              </a:rPr>
              <a:t>Schaefer et al. 2021. </a:t>
            </a:r>
            <a:r>
              <a:rPr lang="en-US" sz="1000">
                <a:solidFill>
                  <a:schemeClr val="tx1"/>
                </a:solidFill>
                <a:hlinkClick r:id="rId2"/>
              </a:rPr>
              <a:t>Evaluation in Citizen Science: The art of tracing a moving target</a:t>
            </a:r>
            <a:r>
              <a:rPr lang="en-US" sz="1000">
                <a:solidFill>
                  <a:schemeClr val="tx1"/>
                </a:solidFill>
              </a:rPr>
              <a:t> </a:t>
            </a:r>
            <a:endParaRPr lang="da-DK" sz="1000">
              <a:solidFill>
                <a:schemeClr val="tx1"/>
              </a:solidFill>
            </a:endParaRPr>
          </a:p>
        </p:txBody>
      </p:sp>
      <p:grpSp>
        <p:nvGrpSpPr>
          <p:cNvPr id="13" name="Group 12">
            <a:extLst>
              <a:ext uri="{FF2B5EF4-FFF2-40B4-BE49-F238E27FC236}">
                <a16:creationId xmlns:a16="http://schemas.microsoft.com/office/drawing/2014/main" id="{1089C3FA-9056-24DB-FA6A-BD1C6BD92058}"/>
              </a:ext>
            </a:extLst>
          </p:cNvPr>
          <p:cNvGrpSpPr/>
          <p:nvPr/>
        </p:nvGrpSpPr>
        <p:grpSpPr>
          <a:xfrm>
            <a:off x="1483111" y="2049514"/>
            <a:ext cx="7679551" cy="2353160"/>
            <a:chOff x="4358461" y="2695089"/>
            <a:chExt cx="7679551" cy="2353160"/>
          </a:xfrm>
        </p:grpSpPr>
        <p:pic>
          <p:nvPicPr>
            <p:cNvPr id="6" name="Picture 5">
              <a:extLst>
                <a:ext uri="{FF2B5EF4-FFF2-40B4-BE49-F238E27FC236}">
                  <a16:creationId xmlns:a16="http://schemas.microsoft.com/office/drawing/2014/main" id="{C8D86D15-8DE4-7453-2835-20F5BA527960}"/>
                </a:ext>
              </a:extLst>
            </p:cNvPr>
            <p:cNvPicPr>
              <a:picLocks noChangeAspect="1"/>
            </p:cNvPicPr>
            <p:nvPr/>
          </p:nvPicPr>
          <p:blipFill>
            <a:blip r:embed="rId3"/>
            <a:stretch>
              <a:fillRect/>
            </a:stretch>
          </p:blipFill>
          <p:spPr>
            <a:xfrm>
              <a:off x="4358461" y="2967124"/>
              <a:ext cx="7679551" cy="2081125"/>
            </a:xfrm>
            <a:prstGeom prst="rect">
              <a:avLst/>
            </a:prstGeom>
          </p:spPr>
        </p:pic>
        <p:sp>
          <p:nvSpPr>
            <p:cNvPr id="8" name="Text Placeholder 4">
              <a:extLst>
                <a:ext uri="{FF2B5EF4-FFF2-40B4-BE49-F238E27FC236}">
                  <a16:creationId xmlns:a16="http://schemas.microsoft.com/office/drawing/2014/main" id="{53FB5C3A-891A-7949-7C18-6F7A42942D6C}"/>
                </a:ext>
              </a:extLst>
            </p:cNvPr>
            <p:cNvSpPr txBox="1">
              <a:spLocks/>
            </p:cNvSpPr>
            <p:nvPr/>
          </p:nvSpPr>
          <p:spPr>
            <a:xfrm>
              <a:off x="4670425" y="2701486"/>
              <a:ext cx="1063626" cy="4761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Resources for project</a:t>
              </a:r>
              <a:endParaRPr lang="da-DK" sz="1300"/>
            </a:p>
          </p:txBody>
        </p:sp>
        <p:sp>
          <p:nvSpPr>
            <p:cNvPr id="9" name="Text Placeholder 4">
              <a:extLst>
                <a:ext uri="{FF2B5EF4-FFF2-40B4-BE49-F238E27FC236}">
                  <a16:creationId xmlns:a16="http://schemas.microsoft.com/office/drawing/2014/main" id="{12B9DEFB-2043-C8B9-4F5C-91D42A2C17CC}"/>
                </a:ext>
              </a:extLst>
            </p:cNvPr>
            <p:cNvSpPr txBox="1">
              <a:spLocks/>
            </p:cNvSpPr>
            <p:nvPr/>
          </p:nvSpPr>
          <p:spPr>
            <a:xfrm>
              <a:off x="6092577" y="2698227"/>
              <a:ext cx="1231902" cy="535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Activities (e.g. events)</a:t>
              </a:r>
              <a:endParaRPr lang="da-DK" sz="1300"/>
            </a:p>
          </p:txBody>
        </p:sp>
        <p:sp>
          <p:nvSpPr>
            <p:cNvPr id="10" name="Text Placeholder 4">
              <a:extLst>
                <a:ext uri="{FF2B5EF4-FFF2-40B4-BE49-F238E27FC236}">
                  <a16:creationId xmlns:a16="http://schemas.microsoft.com/office/drawing/2014/main" id="{AFDB3179-84F8-DCA7-4315-4539B291FA55}"/>
                </a:ext>
              </a:extLst>
            </p:cNvPr>
            <p:cNvSpPr txBox="1">
              <a:spLocks/>
            </p:cNvSpPr>
            <p:nvPr/>
          </p:nvSpPr>
          <p:spPr>
            <a:xfrm>
              <a:off x="7683005" y="2701486"/>
              <a:ext cx="1073646" cy="4191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Products / services</a:t>
              </a:r>
              <a:endParaRPr lang="da-DK" sz="1300"/>
            </a:p>
          </p:txBody>
        </p:sp>
        <p:sp>
          <p:nvSpPr>
            <p:cNvPr id="11" name="Text Placeholder 4">
              <a:extLst>
                <a:ext uri="{FF2B5EF4-FFF2-40B4-BE49-F238E27FC236}">
                  <a16:creationId xmlns:a16="http://schemas.microsoft.com/office/drawing/2014/main" id="{3572F668-DA6F-5140-39EE-DDF45F44BED4}"/>
                </a:ext>
              </a:extLst>
            </p:cNvPr>
            <p:cNvSpPr txBox="1">
              <a:spLocks/>
            </p:cNvSpPr>
            <p:nvPr/>
          </p:nvSpPr>
          <p:spPr>
            <a:xfrm>
              <a:off x="9115177" y="2695089"/>
              <a:ext cx="1272223" cy="6639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Effects on target group</a:t>
              </a:r>
              <a:endParaRPr lang="da-DK" sz="1300"/>
            </a:p>
          </p:txBody>
        </p:sp>
        <p:sp>
          <p:nvSpPr>
            <p:cNvPr id="12" name="Text Placeholder 4">
              <a:extLst>
                <a:ext uri="{FF2B5EF4-FFF2-40B4-BE49-F238E27FC236}">
                  <a16:creationId xmlns:a16="http://schemas.microsoft.com/office/drawing/2014/main" id="{4866D267-20AC-8A2A-F499-1D8A6389273A}"/>
                </a:ext>
              </a:extLst>
            </p:cNvPr>
            <p:cNvSpPr txBox="1">
              <a:spLocks/>
            </p:cNvSpPr>
            <p:nvPr/>
          </p:nvSpPr>
          <p:spPr>
            <a:xfrm>
              <a:off x="10644186" y="2696857"/>
              <a:ext cx="1185863" cy="3995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00"/>
                <a:t>Long-term changes</a:t>
              </a:r>
              <a:endParaRPr lang="da-DK" sz="1300"/>
            </a:p>
          </p:txBody>
        </p:sp>
      </p:grpSp>
      <p:sp>
        <p:nvSpPr>
          <p:cNvPr id="14" name="Left Brace 13">
            <a:extLst>
              <a:ext uri="{FF2B5EF4-FFF2-40B4-BE49-F238E27FC236}">
                <a16:creationId xmlns:a16="http://schemas.microsoft.com/office/drawing/2014/main" id="{2CB416F8-E994-459C-679B-76F43C8F9BAB}"/>
              </a:ext>
            </a:extLst>
          </p:cNvPr>
          <p:cNvSpPr/>
          <p:nvPr/>
        </p:nvSpPr>
        <p:spPr>
          <a:xfrm rot="16200000">
            <a:off x="3182618" y="1774511"/>
            <a:ext cx="1343034" cy="4436111"/>
          </a:xfrm>
          <a:prstGeom prst="leftBrace">
            <a:avLst>
              <a:gd name="adj1" fmla="val 49559"/>
              <a:gd name="adj2" fmla="val 7476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5" name="Text Placeholder 4">
            <a:extLst>
              <a:ext uri="{FF2B5EF4-FFF2-40B4-BE49-F238E27FC236}">
                <a16:creationId xmlns:a16="http://schemas.microsoft.com/office/drawing/2014/main" id="{28822FAD-8871-7CD0-D8DC-7F97385B1116}"/>
              </a:ext>
            </a:extLst>
          </p:cNvPr>
          <p:cNvSpPr txBox="1">
            <a:spLocks/>
          </p:cNvSpPr>
          <p:nvPr/>
        </p:nvSpPr>
        <p:spPr>
          <a:xfrm>
            <a:off x="2725737" y="4664086"/>
            <a:ext cx="3041264" cy="949467"/>
          </a:xfrm>
          <a:prstGeom prst="rect">
            <a:avLst/>
          </a:prstGeom>
          <a:ln w="19050">
            <a:solidFill>
              <a:schemeClr val="accent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Usually easy to measure with quantitative methods</a:t>
            </a:r>
            <a:endParaRPr lang="da-DK" sz="2000"/>
          </a:p>
        </p:txBody>
      </p:sp>
      <p:sp>
        <p:nvSpPr>
          <p:cNvPr id="16" name="Left Brace 15">
            <a:extLst>
              <a:ext uri="{FF2B5EF4-FFF2-40B4-BE49-F238E27FC236}">
                <a16:creationId xmlns:a16="http://schemas.microsoft.com/office/drawing/2014/main" id="{C52C6D37-7B33-DF26-87C0-24BD27015C55}"/>
              </a:ext>
            </a:extLst>
          </p:cNvPr>
          <p:cNvSpPr/>
          <p:nvPr/>
        </p:nvSpPr>
        <p:spPr>
          <a:xfrm rot="16200000">
            <a:off x="6945908" y="2545276"/>
            <a:ext cx="1343035" cy="2894578"/>
          </a:xfrm>
          <a:prstGeom prst="leftBrace">
            <a:avLst>
              <a:gd name="adj1" fmla="val 9278"/>
              <a:gd name="adj2" fmla="val 74478"/>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Text Placeholder 4">
            <a:extLst>
              <a:ext uri="{FF2B5EF4-FFF2-40B4-BE49-F238E27FC236}">
                <a16:creationId xmlns:a16="http://schemas.microsoft.com/office/drawing/2014/main" id="{83712A74-166D-3FF4-2339-13921EAF6167}"/>
              </a:ext>
            </a:extLst>
          </p:cNvPr>
          <p:cNvSpPr txBox="1">
            <a:spLocks/>
          </p:cNvSpPr>
          <p:nvPr/>
        </p:nvSpPr>
        <p:spPr>
          <a:xfrm>
            <a:off x="6396037" y="4664086"/>
            <a:ext cx="4665662" cy="1404727"/>
          </a:xfrm>
          <a:prstGeom prst="rect">
            <a:avLst/>
          </a:prstGeom>
          <a:ln w="19050">
            <a:solidFill>
              <a:schemeClr val="accent2"/>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Often difficult, requires effort, and usually qualitative methods. Requires inclusion of perceptions and experiences of intended beneficiaries </a:t>
            </a:r>
            <a:endParaRPr lang="da-DK" sz="2000" dirty="0"/>
          </a:p>
        </p:txBody>
      </p:sp>
    </p:spTree>
    <p:extLst>
      <p:ext uri="{BB962C8B-B14F-4D97-AF65-F5344CB8AC3E}">
        <p14:creationId xmlns:p14="http://schemas.microsoft.com/office/powerpoint/2010/main" val="1011368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A17D7B-2034-EADA-02CB-D1E61016F9EF}"/>
              </a:ext>
            </a:extLst>
          </p:cNvPr>
          <p:cNvSpPr>
            <a:spLocks noGrp="1"/>
          </p:cNvSpPr>
          <p:nvPr>
            <p:ph type="body" sz="quarter" idx="12"/>
          </p:nvPr>
        </p:nvSpPr>
        <p:spPr>
          <a:xfrm>
            <a:off x="610940" y="2097088"/>
            <a:ext cx="10963275" cy="3657600"/>
          </a:xfrm>
        </p:spPr>
        <p:txBody>
          <a:bodyPr/>
          <a:lstStyle/>
          <a:p>
            <a:pPr marL="342900" indent="-342900">
              <a:buFont typeface="Arial" panose="020B0604020202020204" pitchFamily="34" charset="0"/>
              <a:buChar char="•"/>
            </a:pPr>
            <a:r>
              <a:rPr lang="en-US" sz="2400" b="1"/>
              <a:t>No ‘one size fits all’:</a:t>
            </a:r>
            <a:r>
              <a:rPr lang="en-US" sz="2400"/>
              <a:t> Evaluation of citizen science projects need to be adapted to the specific project based on project goals.</a:t>
            </a:r>
          </a:p>
          <a:p>
            <a:pPr marL="342900" indent="-342900">
              <a:buFont typeface="Arial" panose="020B0604020202020204" pitchFamily="34" charset="0"/>
              <a:buChar char="•"/>
            </a:pPr>
            <a:r>
              <a:rPr lang="en-US" sz="2400" b="1"/>
              <a:t>Evaluation methods: </a:t>
            </a:r>
            <a:r>
              <a:rPr lang="en-US" sz="2400"/>
              <a:t>many are available – again, the most appropriate methods for the specific project most be chosen.</a:t>
            </a:r>
          </a:p>
          <a:p>
            <a:pPr marL="342900" indent="-342900">
              <a:buFont typeface="Arial" panose="020B0604020202020204" pitchFamily="34" charset="0"/>
              <a:buChar char="•"/>
            </a:pPr>
            <a:r>
              <a:rPr lang="en-US" sz="2400" b="1"/>
              <a:t>Evaluation happens throughout the project period: </a:t>
            </a:r>
            <a:r>
              <a:rPr lang="en-US" sz="2400"/>
              <a:t>it is important that evaluation is continuous – though it may change focus during the project. The logic model can be used to consider evaluation throughout. Waiting until the end of the project to think about evaluation will not give an appropriate picture of especially outcomes and impact of the project.</a:t>
            </a:r>
            <a:endParaRPr lang="en-US" sz="2400" b="1"/>
          </a:p>
          <a:p>
            <a:pPr marL="342900" indent="-342900">
              <a:buFont typeface="Arial" panose="020B0604020202020204" pitchFamily="34" charset="0"/>
              <a:buChar char="•"/>
            </a:pPr>
            <a:endParaRPr lang="da-DK" sz="2400" b="1"/>
          </a:p>
        </p:txBody>
      </p:sp>
      <p:sp>
        <p:nvSpPr>
          <p:cNvPr id="4" name="Text Placeholder 3">
            <a:extLst>
              <a:ext uri="{FF2B5EF4-FFF2-40B4-BE49-F238E27FC236}">
                <a16:creationId xmlns:a16="http://schemas.microsoft.com/office/drawing/2014/main" id="{AE7046BC-E3FD-0472-4E01-83AA324FA04B}"/>
              </a:ext>
            </a:extLst>
          </p:cNvPr>
          <p:cNvSpPr>
            <a:spLocks noGrp="1"/>
          </p:cNvSpPr>
          <p:nvPr>
            <p:ph type="body" sz="quarter" idx="11"/>
          </p:nvPr>
        </p:nvSpPr>
        <p:spPr>
          <a:xfrm>
            <a:off x="610692" y="1378210"/>
            <a:ext cx="10963275" cy="422275"/>
          </a:xfrm>
        </p:spPr>
        <p:txBody>
          <a:bodyPr/>
          <a:lstStyle/>
          <a:p>
            <a:r>
              <a:rPr lang="en-US"/>
              <a:t>Key take-aways</a:t>
            </a:r>
            <a:endParaRPr lang="da-DK"/>
          </a:p>
        </p:txBody>
      </p:sp>
      <p:sp>
        <p:nvSpPr>
          <p:cNvPr id="3" name="Text Placeholder 2">
            <a:extLst>
              <a:ext uri="{FF2B5EF4-FFF2-40B4-BE49-F238E27FC236}">
                <a16:creationId xmlns:a16="http://schemas.microsoft.com/office/drawing/2014/main" id="{15AF6F59-D4E6-6202-6411-ED439B7F7E68}"/>
              </a:ext>
            </a:extLst>
          </p:cNvPr>
          <p:cNvSpPr>
            <a:spLocks noGrp="1"/>
          </p:cNvSpPr>
          <p:nvPr>
            <p:ph type="body" sz="quarter" idx="10"/>
          </p:nvPr>
        </p:nvSpPr>
        <p:spPr/>
        <p:txBody>
          <a:bodyPr/>
          <a:lstStyle/>
          <a:p>
            <a:r>
              <a:rPr lang="en-US"/>
              <a:t>Developing an evaluation framework for CS</a:t>
            </a:r>
            <a:endParaRPr lang="da-DK"/>
          </a:p>
        </p:txBody>
      </p:sp>
    </p:spTree>
    <p:extLst>
      <p:ext uri="{BB962C8B-B14F-4D97-AF65-F5344CB8AC3E}">
        <p14:creationId xmlns:p14="http://schemas.microsoft.com/office/powerpoint/2010/main" val="2380783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05F263-98A9-ACEF-07A7-DD4260C9EE96}"/>
              </a:ext>
            </a:extLst>
          </p:cNvPr>
          <p:cNvSpPr>
            <a:spLocks noGrp="1"/>
          </p:cNvSpPr>
          <p:nvPr>
            <p:ph type="body" sz="quarter" idx="10"/>
          </p:nvPr>
        </p:nvSpPr>
        <p:spPr>
          <a:xfrm>
            <a:off x="1110218" y="5158781"/>
            <a:ext cx="5600778" cy="398012"/>
          </a:xfrm>
        </p:spPr>
        <p:txBody>
          <a:bodyPr lIns="91440" tIns="45720" rIns="91440" bIns="45720" anchor="t"/>
          <a:lstStyle/>
          <a:p>
            <a:r>
              <a:rPr lang="da-DK" dirty="0"/>
              <a:t>Training </a:t>
            </a:r>
            <a:r>
              <a:rPr lang="da-DK" dirty="0" err="1"/>
              <a:t>Module</a:t>
            </a:r>
            <a:r>
              <a:rPr lang="da-DK" dirty="0"/>
              <a:t> 4.2.2</a:t>
            </a:r>
          </a:p>
        </p:txBody>
      </p:sp>
      <p:sp>
        <p:nvSpPr>
          <p:cNvPr id="5" name="Text Placeholder 4">
            <a:extLst>
              <a:ext uri="{FF2B5EF4-FFF2-40B4-BE49-F238E27FC236}">
                <a16:creationId xmlns:a16="http://schemas.microsoft.com/office/drawing/2014/main" id="{7C2189B7-679C-1393-B3DD-BC0D16928799}"/>
              </a:ext>
            </a:extLst>
          </p:cNvPr>
          <p:cNvSpPr>
            <a:spLocks noGrp="1"/>
          </p:cNvSpPr>
          <p:nvPr>
            <p:ph type="body" sz="quarter" idx="12"/>
          </p:nvPr>
        </p:nvSpPr>
        <p:spPr>
          <a:xfrm>
            <a:off x="1110218" y="2230989"/>
            <a:ext cx="5338290" cy="577850"/>
          </a:xfrm>
        </p:spPr>
        <p:txBody>
          <a:bodyPr/>
          <a:lstStyle/>
          <a:p>
            <a:r>
              <a:rPr lang="da-DK" dirty="0" err="1"/>
              <a:t>Aligning</a:t>
            </a:r>
            <a:r>
              <a:rPr lang="da-DK" dirty="0"/>
              <a:t> </a:t>
            </a:r>
            <a:r>
              <a:rPr lang="da-DK" dirty="0" err="1"/>
              <a:t>citizen</a:t>
            </a:r>
            <a:r>
              <a:rPr lang="da-DK" dirty="0"/>
              <a:t> science with </a:t>
            </a:r>
            <a:r>
              <a:rPr lang="da-DK" dirty="0" err="1"/>
              <a:t>Responsible</a:t>
            </a:r>
            <a:r>
              <a:rPr lang="da-DK" dirty="0"/>
              <a:t> Research and Innovation (RRI)</a:t>
            </a:r>
          </a:p>
        </p:txBody>
      </p:sp>
    </p:spTree>
    <p:extLst>
      <p:ext uri="{BB962C8B-B14F-4D97-AF65-F5344CB8AC3E}">
        <p14:creationId xmlns:p14="http://schemas.microsoft.com/office/powerpoint/2010/main" val="3986142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6EF42E4-D054-19AB-67BF-DF1A8716C71D}"/>
              </a:ext>
            </a:extLst>
          </p:cNvPr>
          <p:cNvSpPr>
            <a:spLocks noGrp="1"/>
          </p:cNvSpPr>
          <p:nvPr>
            <p:ph type="body" sz="quarter" idx="12"/>
          </p:nvPr>
        </p:nvSpPr>
        <p:spPr/>
        <p:txBody>
          <a:bodyPr lIns="91440" tIns="45720" rIns="91440" bIns="45720" anchor="t"/>
          <a:lstStyle/>
          <a:p>
            <a:r>
              <a:rPr lang="da-DK" sz="2000" b="1" dirty="0"/>
              <a:t>RRI is a </a:t>
            </a:r>
            <a:r>
              <a:rPr lang="da-DK" sz="2000" b="1" dirty="0" err="1"/>
              <a:t>framework</a:t>
            </a:r>
            <a:r>
              <a:rPr lang="da-DK" sz="2000" b="1" dirty="0"/>
              <a:t> and approach </a:t>
            </a:r>
            <a:r>
              <a:rPr lang="da-DK" sz="2000" b="1" dirty="0" err="1"/>
              <a:t>that</a:t>
            </a:r>
            <a:r>
              <a:rPr lang="da-DK" sz="2000" b="1" dirty="0"/>
              <a:t> </a:t>
            </a:r>
            <a:r>
              <a:rPr lang="da-DK" sz="2000" b="1" dirty="0" err="1"/>
              <a:t>seeks</a:t>
            </a:r>
            <a:r>
              <a:rPr lang="da-DK" sz="2000" b="1" dirty="0"/>
              <a:t> to </a:t>
            </a:r>
            <a:r>
              <a:rPr lang="da-DK" sz="2000" b="1" dirty="0" err="1"/>
              <a:t>ensure</a:t>
            </a:r>
            <a:r>
              <a:rPr lang="da-DK" sz="2000" b="1" dirty="0"/>
              <a:t> </a:t>
            </a:r>
            <a:r>
              <a:rPr lang="da-DK" sz="2000" b="1" dirty="0" err="1"/>
              <a:t>that</a:t>
            </a:r>
            <a:r>
              <a:rPr lang="da-DK" sz="2000" b="1" dirty="0"/>
              <a:t> research and innovation </a:t>
            </a:r>
            <a:r>
              <a:rPr lang="da-DK" sz="2000" b="1" dirty="0" err="1"/>
              <a:t>activities</a:t>
            </a:r>
            <a:r>
              <a:rPr lang="da-DK" sz="2000" b="1" dirty="0"/>
              <a:t> </a:t>
            </a:r>
            <a:r>
              <a:rPr lang="da-DK" sz="2000" b="1" dirty="0" err="1"/>
              <a:t>are</a:t>
            </a:r>
            <a:r>
              <a:rPr lang="da-DK" sz="2000" b="1" dirty="0"/>
              <a:t> </a:t>
            </a:r>
            <a:r>
              <a:rPr lang="da-DK" sz="2000" b="1" dirty="0" err="1"/>
              <a:t>conducted</a:t>
            </a:r>
            <a:r>
              <a:rPr lang="da-DK" sz="2000" b="1" dirty="0"/>
              <a:t> in a </a:t>
            </a:r>
            <a:r>
              <a:rPr lang="da-DK" sz="2000" b="1" dirty="0" err="1"/>
              <a:t>way</a:t>
            </a:r>
            <a:r>
              <a:rPr lang="da-DK" sz="2000" b="1" dirty="0"/>
              <a:t> </a:t>
            </a:r>
            <a:r>
              <a:rPr lang="da-DK" sz="2000" b="1" dirty="0" err="1"/>
              <a:t>that</a:t>
            </a:r>
            <a:r>
              <a:rPr lang="da-DK" sz="2000" b="1" dirty="0"/>
              <a:t> </a:t>
            </a:r>
            <a:r>
              <a:rPr lang="da-DK" sz="2000" b="1" dirty="0" err="1"/>
              <a:t>aligns</a:t>
            </a:r>
            <a:r>
              <a:rPr lang="da-DK" sz="2000" b="1" dirty="0"/>
              <a:t> with </a:t>
            </a:r>
            <a:r>
              <a:rPr lang="da-DK" sz="2000" b="1" dirty="0" err="1"/>
              <a:t>societal</a:t>
            </a:r>
            <a:r>
              <a:rPr lang="da-DK" sz="2000" b="1" dirty="0"/>
              <a:t> </a:t>
            </a:r>
            <a:r>
              <a:rPr lang="da-DK" sz="2000" b="1" dirty="0" err="1"/>
              <a:t>values</a:t>
            </a:r>
            <a:r>
              <a:rPr lang="da-DK" sz="2000" b="1" dirty="0"/>
              <a:t> and </a:t>
            </a:r>
            <a:r>
              <a:rPr lang="da-DK" sz="2000" b="1" dirty="0" err="1"/>
              <a:t>needs</a:t>
            </a:r>
            <a:r>
              <a:rPr lang="da-DK" sz="2000" b="1" dirty="0"/>
              <a:t>, and </a:t>
            </a:r>
            <a:r>
              <a:rPr lang="da-DK" sz="2000" b="1" dirty="0" err="1"/>
              <a:t>that</a:t>
            </a:r>
            <a:r>
              <a:rPr lang="da-DK" sz="2000" b="1" dirty="0"/>
              <a:t> </a:t>
            </a:r>
            <a:r>
              <a:rPr lang="da-DK" sz="2000" b="1" dirty="0" err="1"/>
              <a:t>they</a:t>
            </a:r>
            <a:r>
              <a:rPr lang="da-DK" sz="2000" b="1" dirty="0"/>
              <a:t> </a:t>
            </a:r>
            <a:r>
              <a:rPr lang="da-DK" sz="2000" b="1" dirty="0" err="1"/>
              <a:t>contribute</a:t>
            </a:r>
            <a:r>
              <a:rPr lang="da-DK" sz="2000" b="1" dirty="0"/>
              <a:t> to positive </a:t>
            </a:r>
            <a:r>
              <a:rPr lang="da-DK" sz="2000" b="1" dirty="0" err="1"/>
              <a:t>societal</a:t>
            </a:r>
            <a:r>
              <a:rPr lang="da-DK" sz="2000" b="1" dirty="0"/>
              <a:t> </a:t>
            </a:r>
            <a:r>
              <a:rPr lang="da-DK" sz="2000" b="1" dirty="0" err="1"/>
              <a:t>outcomes</a:t>
            </a:r>
            <a:r>
              <a:rPr lang="da-DK" sz="2000" b="1" dirty="0"/>
              <a:t>.</a:t>
            </a:r>
          </a:p>
          <a:p>
            <a:pPr marL="285750" indent="-285750">
              <a:buChar char="•"/>
            </a:pPr>
            <a:r>
              <a:rPr lang="da-DK" b="1" dirty="0" err="1"/>
              <a:t>Ethical</a:t>
            </a:r>
            <a:r>
              <a:rPr lang="da-DK" b="1" dirty="0"/>
              <a:t> and </a:t>
            </a:r>
            <a:r>
              <a:rPr lang="da-DK" b="1" dirty="0" err="1"/>
              <a:t>inclusive</a:t>
            </a:r>
            <a:r>
              <a:rPr lang="da-DK" b="1" dirty="0"/>
              <a:t> approach:</a:t>
            </a:r>
            <a:r>
              <a:rPr lang="da-DK" dirty="0"/>
              <a:t> RRI </a:t>
            </a:r>
            <a:r>
              <a:rPr lang="da-DK" dirty="0" err="1"/>
              <a:t>prioritizes</a:t>
            </a:r>
            <a:r>
              <a:rPr lang="da-DK" dirty="0"/>
              <a:t> </a:t>
            </a:r>
            <a:r>
              <a:rPr lang="da-DK" dirty="0" err="1"/>
              <a:t>ethical</a:t>
            </a:r>
            <a:r>
              <a:rPr lang="da-DK" dirty="0"/>
              <a:t> </a:t>
            </a:r>
            <a:r>
              <a:rPr lang="da-DK" dirty="0" err="1"/>
              <a:t>considerations</a:t>
            </a:r>
            <a:r>
              <a:rPr lang="da-DK" dirty="0"/>
              <a:t> </a:t>
            </a:r>
            <a:r>
              <a:rPr lang="da-DK" dirty="0" err="1"/>
              <a:t>throughout</a:t>
            </a:r>
            <a:r>
              <a:rPr lang="da-DK" dirty="0"/>
              <a:t> research and innovation processes, </a:t>
            </a:r>
            <a:r>
              <a:rPr lang="da-DK" dirty="0" err="1"/>
              <a:t>ensuring</a:t>
            </a:r>
            <a:r>
              <a:rPr lang="da-DK" dirty="0"/>
              <a:t> </a:t>
            </a:r>
            <a:r>
              <a:rPr lang="da-DK" dirty="0" err="1"/>
              <a:t>that</a:t>
            </a:r>
            <a:r>
              <a:rPr lang="da-DK" dirty="0"/>
              <a:t> </a:t>
            </a:r>
            <a:r>
              <a:rPr lang="da-DK" dirty="0" err="1"/>
              <a:t>they</a:t>
            </a:r>
            <a:r>
              <a:rPr lang="da-DK" dirty="0"/>
              <a:t> </a:t>
            </a:r>
            <a:r>
              <a:rPr lang="da-DK" dirty="0" err="1"/>
              <a:t>align</a:t>
            </a:r>
            <a:r>
              <a:rPr lang="da-DK" dirty="0"/>
              <a:t> with </a:t>
            </a:r>
            <a:r>
              <a:rPr lang="da-DK" dirty="0" err="1"/>
              <a:t>societal</a:t>
            </a:r>
            <a:r>
              <a:rPr lang="da-DK" dirty="0"/>
              <a:t> </a:t>
            </a:r>
            <a:r>
              <a:rPr lang="da-DK" dirty="0" err="1"/>
              <a:t>values</a:t>
            </a:r>
            <a:r>
              <a:rPr lang="da-DK" dirty="0"/>
              <a:t> and </a:t>
            </a:r>
            <a:r>
              <a:rPr lang="da-DK" dirty="0" err="1"/>
              <a:t>respect</a:t>
            </a:r>
            <a:r>
              <a:rPr lang="da-DK" dirty="0"/>
              <a:t> human </a:t>
            </a:r>
            <a:r>
              <a:rPr lang="da-DK" dirty="0" err="1"/>
              <a:t>rights</a:t>
            </a:r>
            <a:r>
              <a:rPr lang="da-DK" dirty="0"/>
              <a:t>. It </a:t>
            </a:r>
            <a:r>
              <a:rPr lang="da-DK" dirty="0" err="1"/>
              <a:t>also</a:t>
            </a:r>
            <a:r>
              <a:rPr lang="da-DK" dirty="0"/>
              <a:t> </a:t>
            </a:r>
            <a:r>
              <a:rPr lang="da-DK" dirty="0" err="1"/>
              <a:t>emphasizes</a:t>
            </a:r>
            <a:r>
              <a:rPr lang="da-DK" dirty="0"/>
              <a:t> </a:t>
            </a:r>
            <a:r>
              <a:rPr lang="da-DK" dirty="0" err="1"/>
              <a:t>inclusiveness</a:t>
            </a:r>
            <a:r>
              <a:rPr lang="da-DK" dirty="0"/>
              <a:t> and </a:t>
            </a:r>
            <a:r>
              <a:rPr lang="da-DK" dirty="0" err="1"/>
              <a:t>resposiveness</a:t>
            </a:r>
            <a:r>
              <a:rPr lang="da-DK" dirty="0"/>
              <a:t> by </a:t>
            </a:r>
            <a:r>
              <a:rPr lang="da-DK" dirty="0" err="1"/>
              <a:t>engaging</a:t>
            </a:r>
            <a:r>
              <a:rPr lang="da-DK" dirty="0"/>
              <a:t> diverse </a:t>
            </a:r>
            <a:r>
              <a:rPr lang="da-DK" dirty="0" err="1"/>
              <a:t>stakeholders</a:t>
            </a:r>
            <a:r>
              <a:rPr lang="da-DK" dirty="0"/>
              <a:t>, </a:t>
            </a:r>
            <a:r>
              <a:rPr lang="da-DK" dirty="0" err="1"/>
              <a:t>including</a:t>
            </a:r>
            <a:r>
              <a:rPr lang="da-DK" dirty="0"/>
              <a:t> the public, in decision-</a:t>
            </a:r>
            <a:r>
              <a:rPr lang="da-DK" dirty="0" err="1"/>
              <a:t>making</a:t>
            </a:r>
            <a:r>
              <a:rPr lang="da-DK" dirty="0"/>
              <a:t>.</a:t>
            </a:r>
          </a:p>
          <a:p>
            <a:pPr marL="285750" indent="-285750">
              <a:buChar char="•"/>
            </a:pPr>
            <a:r>
              <a:rPr lang="da-DK" b="1" dirty="0" err="1"/>
              <a:t>Sustainability</a:t>
            </a:r>
            <a:r>
              <a:rPr lang="da-DK" b="1" dirty="0"/>
              <a:t> and anticipation: </a:t>
            </a:r>
            <a:r>
              <a:rPr lang="da-DK" dirty="0"/>
              <a:t>RRI </a:t>
            </a:r>
            <a:r>
              <a:rPr lang="da-DK" dirty="0" err="1"/>
              <a:t>integrates</a:t>
            </a:r>
            <a:r>
              <a:rPr lang="da-DK" dirty="0"/>
              <a:t> </a:t>
            </a:r>
            <a:r>
              <a:rPr lang="da-DK" dirty="0" err="1"/>
              <a:t>sustainability</a:t>
            </a:r>
            <a:r>
              <a:rPr lang="da-DK" dirty="0"/>
              <a:t> principles </a:t>
            </a:r>
            <a:r>
              <a:rPr lang="da-DK" dirty="0" err="1"/>
              <a:t>into</a:t>
            </a:r>
            <a:r>
              <a:rPr lang="da-DK" dirty="0"/>
              <a:t> research and innovation, </a:t>
            </a:r>
            <a:r>
              <a:rPr lang="da-DK" dirty="0" err="1"/>
              <a:t>emphasizing</a:t>
            </a:r>
            <a:r>
              <a:rPr lang="da-DK" dirty="0"/>
              <a:t> </a:t>
            </a:r>
            <a:r>
              <a:rPr lang="da-DK" dirty="0" err="1"/>
              <a:t>environmental</a:t>
            </a:r>
            <a:r>
              <a:rPr lang="da-DK" dirty="0"/>
              <a:t> </a:t>
            </a:r>
            <a:r>
              <a:rPr lang="da-DK" dirty="0" err="1"/>
              <a:t>responsibility</a:t>
            </a:r>
            <a:r>
              <a:rPr lang="da-DK" dirty="0"/>
              <a:t>. It </a:t>
            </a:r>
            <a:r>
              <a:rPr lang="da-DK" dirty="0" err="1"/>
              <a:t>encourages</a:t>
            </a:r>
            <a:r>
              <a:rPr lang="da-DK" dirty="0"/>
              <a:t> </a:t>
            </a:r>
            <a:r>
              <a:rPr lang="da-DK" dirty="0" err="1"/>
              <a:t>foresight</a:t>
            </a:r>
            <a:r>
              <a:rPr lang="da-DK" dirty="0"/>
              <a:t> in </a:t>
            </a:r>
            <a:r>
              <a:rPr lang="da-DK" dirty="0" err="1"/>
              <a:t>addressing</a:t>
            </a:r>
            <a:r>
              <a:rPr lang="da-DK" dirty="0"/>
              <a:t> </a:t>
            </a:r>
            <a:r>
              <a:rPr lang="da-DK" dirty="0" err="1"/>
              <a:t>ethical</a:t>
            </a:r>
            <a:r>
              <a:rPr lang="da-DK" dirty="0"/>
              <a:t>, social, and </a:t>
            </a:r>
            <a:r>
              <a:rPr lang="da-DK" dirty="0" err="1"/>
              <a:t>environmental</a:t>
            </a:r>
            <a:r>
              <a:rPr lang="da-DK" dirty="0"/>
              <a:t> </a:t>
            </a:r>
            <a:r>
              <a:rPr lang="da-DK" dirty="0" err="1"/>
              <a:t>implications</a:t>
            </a:r>
            <a:r>
              <a:rPr lang="da-DK" dirty="0"/>
              <a:t>.</a:t>
            </a:r>
          </a:p>
          <a:p>
            <a:pPr marL="285750" indent="-285750">
              <a:buChar char="•"/>
            </a:pPr>
            <a:r>
              <a:rPr lang="da-DK" b="1" dirty="0" err="1"/>
              <a:t>Transparency</a:t>
            </a:r>
            <a:r>
              <a:rPr lang="da-DK" b="1" dirty="0"/>
              <a:t> and </a:t>
            </a:r>
            <a:r>
              <a:rPr lang="da-DK" b="1" dirty="0" err="1"/>
              <a:t>openness</a:t>
            </a:r>
            <a:r>
              <a:rPr lang="da-DK" b="1" dirty="0"/>
              <a:t>: </a:t>
            </a:r>
            <a:r>
              <a:rPr lang="da-DK" dirty="0"/>
              <a:t>RRI promotes </a:t>
            </a:r>
            <a:r>
              <a:rPr lang="da-DK" dirty="0" err="1"/>
              <a:t>transparency</a:t>
            </a:r>
            <a:r>
              <a:rPr lang="da-DK" dirty="0"/>
              <a:t> </a:t>
            </a:r>
            <a:r>
              <a:rPr lang="da-DK" dirty="0" err="1"/>
              <a:t>through</a:t>
            </a:r>
            <a:r>
              <a:rPr lang="da-DK" dirty="0"/>
              <a:t> open </a:t>
            </a:r>
            <a:r>
              <a:rPr lang="da-DK" dirty="0" err="1"/>
              <a:t>access</a:t>
            </a:r>
            <a:r>
              <a:rPr lang="da-DK" dirty="0"/>
              <a:t> to research </a:t>
            </a:r>
            <a:r>
              <a:rPr lang="da-DK" dirty="0" err="1"/>
              <a:t>results</a:t>
            </a:r>
            <a:r>
              <a:rPr lang="da-DK" dirty="0"/>
              <a:t> and data. It fosters a </a:t>
            </a:r>
            <a:r>
              <a:rPr lang="da-DK" dirty="0" err="1"/>
              <a:t>culture</a:t>
            </a:r>
            <a:r>
              <a:rPr lang="da-DK" dirty="0"/>
              <a:t> of </a:t>
            </a:r>
            <a:r>
              <a:rPr lang="da-DK" dirty="0" err="1"/>
              <a:t>openness</a:t>
            </a:r>
            <a:r>
              <a:rPr lang="da-DK" dirty="0"/>
              <a:t> and </a:t>
            </a:r>
            <a:r>
              <a:rPr lang="da-DK" dirty="0" err="1"/>
              <a:t>collaboration</a:t>
            </a:r>
            <a:r>
              <a:rPr lang="da-DK" dirty="0"/>
              <a:t>, </a:t>
            </a:r>
            <a:r>
              <a:rPr lang="da-DK" dirty="0" err="1"/>
              <a:t>enabling</a:t>
            </a:r>
            <a:r>
              <a:rPr lang="da-DK" dirty="0"/>
              <a:t> </a:t>
            </a:r>
            <a:r>
              <a:rPr lang="da-DK" dirty="0" err="1"/>
              <a:t>broader</a:t>
            </a:r>
            <a:r>
              <a:rPr lang="da-DK" dirty="0"/>
              <a:t> participation in research and innovation and </a:t>
            </a:r>
            <a:r>
              <a:rPr lang="da-DK" dirty="0" err="1"/>
              <a:t>facilitating</a:t>
            </a:r>
            <a:r>
              <a:rPr lang="da-DK" dirty="0"/>
              <a:t> </a:t>
            </a:r>
            <a:r>
              <a:rPr lang="da-DK" dirty="0" err="1"/>
              <a:t>informed</a:t>
            </a:r>
            <a:r>
              <a:rPr lang="da-DK" dirty="0"/>
              <a:t> decision-</a:t>
            </a:r>
            <a:r>
              <a:rPr lang="da-DK" dirty="0" err="1"/>
              <a:t>making</a:t>
            </a:r>
            <a:r>
              <a:rPr lang="da-DK" dirty="0"/>
              <a:t>.</a:t>
            </a:r>
          </a:p>
          <a:p>
            <a:pPr marL="285750" indent="-285750">
              <a:buChar char="•"/>
            </a:pPr>
            <a:endParaRPr lang="da-DK" sz="2400" b="1" dirty="0"/>
          </a:p>
        </p:txBody>
      </p:sp>
      <p:sp>
        <p:nvSpPr>
          <p:cNvPr id="3" name="Pladsholder til tekst 2">
            <a:extLst>
              <a:ext uri="{FF2B5EF4-FFF2-40B4-BE49-F238E27FC236}">
                <a16:creationId xmlns:a16="http://schemas.microsoft.com/office/drawing/2014/main" id="{B0E18530-40A3-6CD0-8FC5-7233BCE4A1A0}"/>
              </a:ext>
            </a:extLst>
          </p:cNvPr>
          <p:cNvSpPr>
            <a:spLocks noGrp="1"/>
          </p:cNvSpPr>
          <p:nvPr>
            <p:ph type="body" sz="quarter" idx="11"/>
          </p:nvPr>
        </p:nvSpPr>
        <p:spPr>
          <a:xfrm>
            <a:off x="610940" y="1556010"/>
            <a:ext cx="11432790" cy="422275"/>
          </a:xfrm>
        </p:spPr>
        <p:txBody>
          <a:bodyPr lIns="91440" tIns="45720" rIns="91440" bIns="45720" anchor="t"/>
          <a:lstStyle/>
          <a:p>
            <a:r>
              <a:rPr lang="da-DK" dirty="0" err="1"/>
              <a:t>Fostering</a:t>
            </a:r>
            <a:r>
              <a:rPr lang="da-DK" dirty="0"/>
              <a:t> </a:t>
            </a:r>
            <a:r>
              <a:rPr lang="da-DK" dirty="0" err="1"/>
              <a:t>democratic</a:t>
            </a:r>
            <a:r>
              <a:rPr lang="da-DK" dirty="0"/>
              <a:t>, </a:t>
            </a:r>
            <a:r>
              <a:rPr lang="da-DK" dirty="0" err="1"/>
              <a:t>accountable</a:t>
            </a:r>
            <a:r>
              <a:rPr lang="da-DK" dirty="0"/>
              <a:t>, and </a:t>
            </a:r>
            <a:r>
              <a:rPr lang="da-DK" dirty="0" err="1"/>
              <a:t>responsive</a:t>
            </a:r>
            <a:r>
              <a:rPr lang="da-DK" dirty="0"/>
              <a:t> R&amp;I</a:t>
            </a:r>
          </a:p>
        </p:txBody>
      </p:sp>
      <p:sp>
        <p:nvSpPr>
          <p:cNvPr id="2" name="Pladsholder til tekst 1">
            <a:extLst>
              <a:ext uri="{FF2B5EF4-FFF2-40B4-BE49-F238E27FC236}">
                <a16:creationId xmlns:a16="http://schemas.microsoft.com/office/drawing/2014/main" id="{0EAF8E75-45CF-6E16-F046-1B319DA334C0}"/>
              </a:ext>
            </a:extLst>
          </p:cNvPr>
          <p:cNvSpPr>
            <a:spLocks noGrp="1"/>
          </p:cNvSpPr>
          <p:nvPr>
            <p:ph type="body" sz="quarter" idx="10"/>
          </p:nvPr>
        </p:nvSpPr>
        <p:spPr/>
        <p:txBody>
          <a:bodyPr lIns="91440" tIns="45720" rIns="91440" bIns="45720" anchor="t"/>
          <a:lstStyle/>
          <a:p>
            <a:r>
              <a:rPr lang="da-DK" err="1"/>
              <a:t>Responsible</a:t>
            </a:r>
            <a:r>
              <a:rPr lang="da-DK"/>
              <a:t> Research and Innovation (RRI)</a:t>
            </a:r>
          </a:p>
        </p:txBody>
      </p:sp>
    </p:spTree>
    <p:extLst>
      <p:ext uri="{BB962C8B-B14F-4D97-AF65-F5344CB8AC3E}">
        <p14:creationId xmlns:p14="http://schemas.microsoft.com/office/powerpoint/2010/main" val="30644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11464" y="2736621"/>
            <a:ext cx="4526012" cy="2195344"/>
          </a:xfrm>
        </p:spPr>
        <p:txBody>
          <a:bodyPr/>
          <a:lstStyle/>
          <a:p>
            <a:r>
              <a:rPr lang="en-US" dirty="0"/>
              <a:t>Strategy, evaluation, and impact for citizen science</a:t>
            </a:r>
          </a:p>
        </p:txBody>
      </p:sp>
      <p:sp>
        <p:nvSpPr>
          <p:cNvPr id="2" name="Text Placeholder 1">
            <a:extLst>
              <a:ext uri="{FF2B5EF4-FFF2-40B4-BE49-F238E27FC236}">
                <a16:creationId xmlns:a16="http://schemas.microsoft.com/office/drawing/2014/main" id="{FC11F48E-2510-FF82-D315-8E40585BE68B}"/>
              </a:ext>
            </a:extLst>
          </p:cNvPr>
          <p:cNvSpPr txBox="1">
            <a:spLocks/>
          </p:cNvSpPr>
          <p:nvPr/>
        </p:nvSpPr>
        <p:spPr>
          <a:xfrm>
            <a:off x="1111463" y="5141923"/>
            <a:ext cx="538600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Module 4.1</a:t>
            </a:r>
          </a:p>
        </p:txBody>
      </p:sp>
    </p:spTree>
    <p:extLst>
      <p:ext uri="{BB962C8B-B14F-4D97-AF65-F5344CB8AC3E}">
        <p14:creationId xmlns:p14="http://schemas.microsoft.com/office/powerpoint/2010/main" val="2181033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5DC77678-D17D-DED4-3365-BE0E11E04772}"/>
              </a:ext>
            </a:extLst>
          </p:cNvPr>
          <p:cNvSpPr>
            <a:spLocks noGrp="1"/>
          </p:cNvSpPr>
          <p:nvPr>
            <p:ph type="body" sz="quarter" idx="12"/>
          </p:nvPr>
        </p:nvSpPr>
        <p:spPr/>
        <p:txBody>
          <a:bodyPr lIns="91440" tIns="45720" rIns="91440" bIns="45720" anchor="t"/>
          <a:lstStyle/>
          <a:p>
            <a:r>
              <a:rPr lang="da-DK" sz="2000" b="1" dirty="0">
                <a:solidFill>
                  <a:srgbClr val="0F0F0F"/>
                </a:solidFill>
                <a:ea typeface="+mn-lt"/>
                <a:cs typeface="+mn-lt"/>
              </a:rPr>
              <a:t>Citizen Observatories </a:t>
            </a:r>
            <a:r>
              <a:rPr lang="da-DK" sz="2000" b="1" dirty="0" err="1">
                <a:solidFill>
                  <a:srgbClr val="0F0F0F"/>
                </a:solidFill>
                <a:ea typeface="+mn-lt"/>
                <a:cs typeface="+mn-lt"/>
              </a:rPr>
              <a:t>are</a:t>
            </a:r>
            <a:r>
              <a:rPr lang="da-DK" sz="2000" b="1" dirty="0">
                <a:solidFill>
                  <a:srgbClr val="0F0F0F"/>
                </a:solidFill>
                <a:ea typeface="+mn-lt"/>
                <a:cs typeface="+mn-lt"/>
              </a:rPr>
              <a:t> </a:t>
            </a:r>
            <a:r>
              <a:rPr lang="da-DK" sz="2000" b="1" dirty="0" err="1">
                <a:solidFill>
                  <a:srgbClr val="0F0F0F"/>
                </a:solidFill>
                <a:ea typeface="+mn-lt"/>
                <a:cs typeface="+mn-lt"/>
              </a:rPr>
              <a:t>collaborative</a:t>
            </a:r>
            <a:r>
              <a:rPr lang="da-DK" sz="2000" b="1" dirty="0">
                <a:solidFill>
                  <a:srgbClr val="0F0F0F"/>
                </a:solidFill>
                <a:ea typeface="+mn-lt"/>
                <a:cs typeface="+mn-lt"/>
              </a:rPr>
              <a:t> </a:t>
            </a:r>
            <a:r>
              <a:rPr lang="da-DK" sz="2000" b="1" dirty="0" err="1">
                <a:solidFill>
                  <a:srgbClr val="0F0F0F"/>
                </a:solidFill>
                <a:ea typeface="+mn-lt"/>
                <a:cs typeface="+mn-lt"/>
              </a:rPr>
              <a:t>initiatives</a:t>
            </a:r>
            <a:r>
              <a:rPr lang="da-DK" sz="2000" b="1" dirty="0">
                <a:solidFill>
                  <a:srgbClr val="0F0F0F"/>
                </a:solidFill>
                <a:ea typeface="+mn-lt"/>
                <a:cs typeface="+mn-lt"/>
              </a:rPr>
              <a:t> </a:t>
            </a:r>
            <a:r>
              <a:rPr lang="da-DK" sz="2000" b="1" dirty="0" err="1">
                <a:solidFill>
                  <a:srgbClr val="0F0F0F"/>
                </a:solidFill>
                <a:ea typeface="+mn-lt"/>
                <a:cs typeface="+mn-lt"/>
              </a:rPr>
              <a:t>that</a:t>
            </a:r>
            <a:r>
              <a:rPr lang="da-DK" sz="2000" b="1" dirty="0">
                <a:solidFill>
                  <a:srgbClr val="0F0F0F"/>
                </a:solidFill>
                <a:ea typeface="+mn-lt"/>
                <a:cs typeface="+mn-lt"/>
              </a:rPr>
              <a:t> </a:t>
            </a:r>
            <a:r>
              <a:rPr lang="da-DK" sz="2000" b="1" dirty="0" err="1">
                <a:solidFill>
                  <a:srgbClr val="0F0F0F"/>
                </a:solidFill>
                <a:ea typeface="+mn-lt"/>
                <a:cs typeface="+mn-lt"/>
              </a:rPr>
              <a:t>engage</a:t>
            </a:r>
            <a:r>
              <a:rPr lang="da-DK" sz="2000" b="1" dirty="0">
                <a:solidFill>
                  <a:srgbClr val="0F0F0F"/>
                </a:solidFill>
                <a:ea typeface="+mn-lt"/>
                <a:cs typeface="+mn-lt"/>
              </a:rPr>
              <a:t> </a:t>
            </a:r>
            <a:r>
              <a:rPr lang="da-DK" sz="2000" b="1" dirty="0" err="1">
                <a:solidFill>
                  <a:srgbClr val="0F0F0F"/>
                </a:solidFill>
                <a:ea typeface="+mn-lt"/>
                <a:cs typeface="+mn-lt"/>
              </a:rPr>
              <a:t>members</a:t>
            </a:r>
            <a:r>
              <a:rPr lang="da-DK" sz="2000" b="1" dirty="0">
                <a:solidFill>
                  <a:srgbClr val="0F0F0F"/>
                </a:solidFill>
                <a:ea typeface="+mn-lt"/>
                <a:cs typeface="+mn-lt"/>
              </a:rPr>
              <a:t> of the public, </a:t>
            </a:r>
            <a:r>
              <a:rPr lang="da-DK" sz="2000" b="1" dirty="0" err="1">
                <a:solidFill>
                  <a:srgbClr val="0F0F0F"/>
                </a:solidFill>
                <a:ea typeface="+mn-lt"/>
                <a:cs typeface="+mn-lt"/>
              </a:rPr>
              <a:t>including</a:t>
            </a:r>
            <a:r>
              <a:rPr lang="da-DK" sz="2000" b="1" dirty="0">
                <a:solidFill>
                  <a:srgbClr val="0F0F0F"/>
                </a:solidFill>
                <a:ea typeface="+mn-lt"/>
                <a:cs typeface="+mn-lt"/>
              </a:rPr>
              <a:t> </a:t>
            </a:r>
            <a:r>
              <a:rPr lang="da-DK" sz="2000" b="1" dirty="0" err="1">
                <a:solidFill>
                  <a:srgbClr val="0F0F0F"/>
                </a:solidFill>
                <a:ea typeface="+mn-lt"/>
                <a:cs typeface="+mn-lt"/>
              </a:rPr>
              <a:t>volunteers</a:t>
            </a:r>
            <a:r>
              <a:rPr lang="da-DK" sz="2000" b="1" dirty="0">
                <a:solidFill>
                  <a:srgbClr val="0F0F0F"/>
                </a:solidFill>
                <a:ea typeface="+mn-lt"/>
                <a:cs typeface="+mn-lt"/>
              </a:rPr>
              <a:t> and </a:t>
            </a:r>
            <a:r>
              <a:rPr lang="da-DK" sz="2000" b="1" dirty="0" err="1">
                <a:solidFill>
                  <a:srgbClr val="0F0F0F"/>
                </a:solidFill>
                <a:ea typeface="+mn-lt"/>
                <a:cs typeface="+mn-lt"/>
              </a:rPr>
              <a:t>local</a:t>
            </a:r>
            <a:r>
              <a:rPr lang="da-DK" sz="2000" b="1" dirty="0">
                <a:solidFill>
                  <a:srgbClr val="0F0F0F"/>
                </a:solidFill>
                <a:ea typeface="+mn-lt"/>
                <a:cs typeface="+mn-lt"/>
              </a:rPr>
              <a:t> </a:t>
            </a:r>
            <a:r>
              <a:rPr lang="da-DK" sz="2000" b="1" dirty="0" err="1">
                <a:solidFill>
                  <a:srgbClr val="0F0F0F"/>
                </a:solidFill>
                <a:ea typeface="+mn-lt"/>
                <a:cs typeface="+mn-lt"/>
              </a:rPr>
              <a:t>communities</a:t>
            </a:r>
            <a:r>
              <a:rPr lang="da-DK" sz="2000" b="1" dirty="0">
                <a:solidFill>
                  <a:srgbClr val="0F0F0F"/>
                </a:solidFill>
                <a:ea typeface="+mn-lt"/>
                <a:cs typeface="+mn-lt"/>
              </a:rPr>
              <a:t>, in </a:t>
            </a:r>
            <a:r>
              <a:rPr lang="da-DK" sz="2000" b="1" dirty="0" err="1">
                <a:solidFill>
                  <a:srgbClr val="0F0F0F"/>
                </a:solidFill>
                <a:ea typeface="+mn-lt"/>
                <a:cs typeface="+mn-lt"/>
              </a:rPr>
              <a:t>monitoring</a:t>
            </a:r>
            <a:r>
              <a:rPr lang="da-DK" sz="2000" b="1" dirty="0">
                <a:solidFill>
                  <a:srgbClr val="0F0F0F"/>
                </a:solidFill>
                <a:ea typeface="+mn-lt"/>
                <a:cs typeface="+mn-lt"/>
              </a:rPr>
              <a:t> and </a:t>
            </a:r>
            <a:r>
              <a:rPr lang="da-DK" sz="2000" b="1" dirty="0" err="1">
                <a:solidFill>
                  <a:srgbClr val="0F0F0F"/>
                </a:solidFill>
                <a:ea typeface="+mn-lt"/>
                <a:cs typeface="+mn-lt"/>
              </a:rPr>
              <a:t>collecting</a:t>
            </a:r>
            <a:r>
              <a:rPr lang="da-DK" sz="2000" b="1" dirty="0">
                <a:solidFill>
                  <a:srgbClr val="0F0F0F"/>
                </a:solidFill>
                <a:ea typeface="+mn-lt"/>
                <a:cs typeface="+mn-lt"/>
              </a:rPr>
              <a:t> data </a:t>
            </a:r>
            <a:r>
              <a:rPr lang="da-DK" sz="2000" b="1" dirty="0" err="1">
                <a:solidFill>
                  <a:srgbClr val="0F0F0F"/>
                </a:solidFill>
                <a:ea typeface="+mn-lt"/>
                <a:cs typeface="+mn-lt"/>
              </a:rPr>
              <a:t>related</a:t>
            </a:r>
            <a:r>
              <a:rPr lang="da-DK" sz="2000" b="1" dirty="0">
                <a:solidFill>
                  <a:srgbClr val="0F0F0F"/>
                </a:solidFill>
                <a:ea typeface="+mn-lt"/>
                <a:cs typeface="+mn-lt"/>
              </a:rPr>
              <a:t> to </a:t>
            </a:r>
            <a:r>
              <a:rPr lang="da-DK" sz="2000" b="1" dirty="0" err="1">
                <a:solidFill>
                  <a:srgbClr val="0F0F0F"/>
                </a:solidFill>
                <a:ea typeface="+mn-lt"/>
                <a:cs typeface="+mn-lt"/>
              </a:rPr>
              <a:t>various</a:t>
            </a:r>
            <a:r>
              <a:rPr lang="da-DK" sz="2000" b="1" dirty="0">
                <a:solidFill>
                  <a:srgbClr val="0F0F0F"/>
                </a:solidFill>
                <a:ea typeface="+mn-lt"/>
                <a:cs typeface="+mn-lt"/>
              </a:rPr>
              <a:t> </a:t>
            </a:r>
            <a:r>
              <a:rPr lang="da-DK" sz="2000" b="1" dirty="0" err="1">
                <a:solidFill>
                  <a:srgbClr val="0F0F0F"/>
                </a:solidFill>
                <a:ea typeface="+mn-lt"/>
                <a:cs typeface="+mn-lt"/>
              </a:rPr>
              <a:t>aspects</a:t>
            </a:r>
            <a:r>
              <a:rPr lang="da-DK" sz="2000" b="1" dirty="0">
                <a:solidFill>
                  <a:srgbClr val="0F0F0F"/>
                </a:solidFill>
                <a:ea typeface="+mn-lt"/>
                <a:cs typeface="+mn-lt"/>
              </a:rPr>
              <a:t> of the </a:t>
            </a:r>
            <a:r>
              <a:rPr lang="da-DK" sz="2000" b="1" dirty="0" err="1">
                <a:solidFill>
                  <a:srgbClr val="0F0F0F"/>
                </a:solidFill>
                <a:ea typeface="+mn-lt"/>
                <a:cs typeface="+mn-lt"/>
              </a:rPr>
              <a:t>environment</a:t>
            </a:r>
            <a:r>
              <a:rPr lang="da-DK" sz="2000" b="1" dirty="0">
                <a:solidFill>
                  <a:srgbClr val="0F0F0F"/>
                </a:solidFill>
                <a:ea typeface="+mn-lt"/>
                <a:cs typeface="+mn-lt"/>
              </a:rPr>
              <a:t>, society, or public services.</a:t>
            </a:r>
          </a:p>
          <a:p>
            <a:pPr marL="342900" indent="-342900">
              <a:buChar char="•"/>
            </a:pPr>
            <a:r>
              <a:rPr lang="da-DK" b="1" dirty="0" err="1">
                <a:solidFill>
                  <a:srgbClr val="0F0F0F"/>
                </a:solidFill>
                <a:ea typeface="+mn-lt"/>
                <a:cs typeface="+mn-lt"/>
              </a:rPr>
              <a:t>Community</a:t>
            </a:r>
            <a:r>
              <a:rPr lang="da-DK" b="1" dirty="0">
                <a:solidFill>
                  <a:srgbClr val="0F0F0F"/>
                </a:solidFill>
                <a:ea typeface="+mn-lt"/>
                <a:cs typeface="+mn-lt"/>
              </a:rPr>
              <a:t> Participation and Data Collection:</a:t>
            </a:r>
            <a:r>
              <a:rPr lang="da-DK" dirty="0">
                <a:solidFill>
                  <a:srgbClr val="0F0F0F"/>
                </a:solidFill>
                <a:ea typeface="+mn-lt"/>
                <a:cs typeface="+mn-lt"/>
              </a:rPr>
              <a:t> Citizen observatories </a:t>
            </a:r>
            <a:r>
              <a:rPr lang="da-DK" dirty="0" err="1">
                <a:solidFill>
                  <a:srgbClr val="0F0F0F"/>
                </a:solidFill>
                <a:ea typeface="+mn-lt"/>
                <a:cs typeface="+mn-lt"/>
              </a:rPr>
              <a:t>actively</a:t>
            </a:r>
            <a:r>
              <a:rPr lang="da-DK" dirty="0">
                <a:solidFill>
                  <a:srgbClr val="0F0F0F"/>
                </a:solidFill>
                <a:ea typeface="+mn-lt"/>
                <a:cs typeface="+mn-lt"/>
              </a:rPr>
              <a:t> </a:t>
            </a:r>
            <a:r>
              <a:rPr lang="da-DK" dirty="0" err="1">
                <a:solidFill>
                  <a:srgbClr val="0F0F0F"/>
                </a:solidFill>
                <a:ea typeface="+mn-lt"/>
                <a:cs typeface="+mn-lt"/>
              </a:rPr>
              <a:t>involve</a:t>
            </a:r>
            <a:r>
              <a:rPr lang="da-DK" dirty="0">
                <a:solidFill>
                  <a:srgbClr val="0F0F0F"/>
                </a:solidFill>
                <a:ea typeface="+mn-lt"/>
                <a:cs typeface="+mn-lt"/>
              </a:rPr>
              <a:t> </a:t>
            </a:r>
            <a:r>
              <a:rPr lang="da-DK" dirty="0" err="1">
                <a:solidFill>
                  <a:srgbClr val="0F0F0F"/>
                </a:solidFill>
                <a:ea typeface="+mn-lt"/>
                <a:cs typeface="+mn-lt"/>
              </a:rPr>
              <a:t>citizens</a:t>
            </a:r>
            <a:r>
              <a:rPr lang="da-DK" dirty="0">
                <a:solidFill>
                  <a:srgbClr val="0F0F0F"/>
                </a:solidFill>
                <a:ea typeface="+mn-lt"/>
                <a:cs typeface="+mn-lt"/>
              </a:rPr>
              <a:t> in data </a:t>
            </a:r>
            <a:r>
              <a:rPr lang="da-DK" dirty="0" err="1">
                <a:solidFill>
                  <a:srgbClr val="0F0F0F"/>
                </a:solidFill>
                <a:ea typeface="+mn-lt"/>
                <a:cs typeface="+mn-lt"/>
              </a:rPr>
              <a:t>collection</a:t>
            </a:r>
            <a:r>
              <a:rPr lang="da-DK" dirty="0">
                <a:solidFill>
                  <a:srgbClr val="0F0F0F"/>
                </a:solidFill>
                <a:ea typeface="+mn-lt"/>
                <a:cs typeface="+mn-lt"/>
              </a:rPr>
              <a:t> and observation </a:t>
            </a:r>
            <a:r>
              <a:rPr lang="da-DK" dirty="0" err="1">
                <a:solidFill>
                  <a:srgbClr val="0F0F0F"/>
                </a:solidFill>
                <a:ea typeface="+mn-lt"/>
                <a:cs typeface="+mn-lt"/>
              </a:rPr>
              <a:t>activities</a:t>
            </a:r>
            <a:r>
              <a:rPr lang="da-DK" dirty="0">
                <a:solidFill>
                  <a:srgbClr val="0F0F0F"/>
                </a:solidFill>
                <a:ea typeface="+mn-lt"/>
                <a:cs typeface="+mn-lt"/>
              </a:rPr>
              <a:t>. </a:t>
            </a:r>
            <a:r>
              <a:rPr lang="da-DK" dirty="0" err="1">
                <a:solidFill>
                  <a:srgbClr val="0F0F0F"/>
                </a:solidFill>
                <a:ea typeface="+mn-lt"/>
                <a:cs typeface="+mn-lt"/>
              </a:rPr>
              <a:t>Volunteers</a:t>
            </a:r>
            <a:r>
              <a:rPr lang="da-DK" dirty="0">
                <a:solidFill>
                  <a:srgbClr val="0F0F0F"/>
                </a:solidFill>
                <a:ea typeface="+mn-lt"/>
                <a:cs typeface="+mn-lt"/>
              </a:rPr>
              <a:t> </a:t>
            </a:r>
            <a:r>
              <a:rPr lang="da-DK" dirty="0" err="1">
                <a:solidFill>
                  <a:srgbClr val="0F0F0F"/>
                </a:solidFill>
                <a:ea typeface="+mn-lt"/>
                <a:cs typeface="+mn-lt"/>
              </a:rPr>
              <a:t>play</a:t>
            </a:r>
            <a:r>
              <a:rPr lang="da-DK" dirty="0">
                <a:solidFill>
                  <a:srgbClr val="0F0F0F"/>
                </a:solidFill>
                <a:ea typeface="+mn-lt"/>
                <a:cs typeface="+mn-lt"/>
              </a:rPr>
              <a:t> a central </a:t>
            </a:r>
            <a:r>
              <a:rPr lang="da-DK" dirty="0" err="1">
                <a:solidFill>
                  <a:srgbClr val="0F0F0F"/>
                </a:solidFill>
                <a:ea typeface="+mn-lt"/>
                <a:cs typeface="+mn-lt"/>
              </a:rPr>
              <a:t>role</a:t>
            </a:r>
            <a:r>
              <a:rPr lang="da-DK" dirty="0">
                <a:solidFill>
                  <a:srgbClr val="0F0F0F"/>
                </a:solidFill>
                <a:ea typeface="+mn-lt"/>
                <a:cs typeface="+mn-lt"/>
              </a:rPr>
              <a:t> in </a:t>
            </a:r>
            <a:r>
              <a:rPr lang="da-DK" dirty="0" err="1">
                <a:solidFill>
                  <a:srgbClr val="0F0F0F"/>
                </a:solidFill>
                <a:ea typeface="+mn-lt"/>
                <a:cs typeface="+mn-lt"/>
              </a:rPr>
              <a:t>contributing</a:t>
            </a:r>
            <a:r>
              <a:rPr lang="da-DK" dirty="0">
                <a:solidFill>
                  <a:srgbClr val="0F0F0F"/>
                </a:solidFill>
                <a:ea typeface="+mn-lt"/>
                <a:cs typeface="+mn-lt"/>
              </a:rPr>
              <a:t> </a:t>
            </a:r>
            <a:r>
              <a:rPr lang="da-DK" dirty="0" err="1">
                <a:solidFill>
                  <a:srgbClr val="0F0F0F"/>
                </a:solidFill>
                <a:ea typeface="+mn-lt"/>
                <a:cs typeface="+mn-lt"/>
              </a:rPr>
              <a:t>their</a:t>
            </a:r>
            <a:r>
              <a:rPr lang="da-DK" dirty="0">
                <a:solidFill>
                  <a:srgbClr val="0F0F0F"/>
                </a:solidFill>
                <a:ea typeface="+mn-lt"/>
                <a:cs typeface="+mn-lt"/>
              </a:rPr>
              <a:t> time, </a:t>
            </a:r>
            <a:r>
              <a:rPr lang="da-DK" dirty="0" err="1">
                <a:solidFill>
                  <a:srgbClr val="0F0F0F"/>
                </a:solidFill>
                <a:ea typeface="+mn-lt"/>
                <a:cs typeface="+mn-lt"/>
              </a:rPr>
              <a:t>knowledge</a:t>
            </a:r>
            <a:r>
              <a:rPr lang="da-DK" dirty="0">
                <a:solidFill>
                  <a:srgbClr val="0F0F0F"/>
                </a:solidFill>
                <a:ea typeface="+mn-lt"/>
                <a:cs typeface="+mn-lt"/>
              </a:rPr>
              <a:t>, and </a:t>
            </a:r>
            <a:r>
              <a:rPr lang="da-DK" dirty="0" err="1">
                <a:solidFill>
                  <a:srgbClr val="0F0F0F"/>
                </a:solidFill>
                <a:ea typeface="+mn-lt"/>
                <a:cs typeface="+mn-lt"/>
              </a:rPr>
              <a:t>efforts</a:t>
            </a:r>
            <a:r>
              <a:rPr lang="da-DK" dirty="0">
                <a:solidFill>
                  <a:srgbClr val="0F0F0F"/>
                </a:solidFill>
                <a:ea typeface="+mn-lt"/>
                <a:cs typeface="+mn-lt"/>
              </a:rPr>
              <a:t> to </a:t>
            </a:r>
            <a:r>
              <a:rPr lang="da-DK" dirty="0" err="1">
                <a:solidFill>
                  <a:srgbClr val="0F0F0F"/>
                </a:solidFill>
                <a:ea typeface="+mn-lt"/>
                <a:cs typeface="+mn-lt"/>
              </a:rPr>
              <a:t>gather</a:t>
            </a:r>
            <a:r>
              <a:rPr lang="da-DK" dirty="0">
                <a:solidFill>
                  <a:srgbClr val="0F0F0F"/>
                </a:solidFill>
                <a:ea typeface="+mn-lt"/>
                <a:cs typeface="+mn-lt"/>
              </a:rPr>
              <a:t> information on </a:t>
            </a:r>
            <a:r>
              <a:rPr lang="da-DK" dirty="0" err="1">
                <a:solidFill>
                  <a:srgbClr val="0F0F0F"/>
                </a:solidFill>
                <a:ea typeface="+mn-lt"/>
                <a:cs typeface="+mn-lt"/>
              </a:rPr>
              <a:t>specific</a:t>
            </a:r>
            <a:r>
              <a:rPr lang="da-DK" dirty="0">
                <a:solidFill>
                  <a:srgbClr val="0F0F0F"/>
                </a:solidFill>
                <a:ea typeface="+mn-lt"/>
                <a:cs typeface="+mn-lt"/>
              </a:rPr>
              <a:t> </a:t>
            </a:r>
            <a:r>
              <a:rPr lang="da-DK" dirty="0" err="1">
                <a:solidFill>
                  <a:srgbClr val="0F0F0F"/>
                </a:solidFill>
                <a:ea typeface="+mn-lt"/>
                <a:cs typeface="+mn-lt"/>
              </a:rPr>
              <a:t>issues</a:t>
            </a:r>
            <a:r>
              <a:rPr lang="da-DK" dirty="0">
                <a:solidFill>
                  <a:srgbClr val="0F0F0F"/>
                </a:solidFill>
                <a:ea typeface="+mn-lt"/>
                <a:cs typeface="+mn-lt"/>
              </a:rPr>
              <a:t>.</a:t>
            </a:r>
          </a:p>
          <a:p>
            <a:pPr marL="342900" indent="-342900">
              <a:buChar char="•"/>
            </a:pPr>
            <a:r>
              <a:rPr lang="da-DK" b="1" dirty="0">
                <a:solidFill>
                  <a:srgbClr val="0F0F0F"/>
                </a:solidFill>
                <a:ea typeface="+mn-lt"/>
                <a:cs typeface="+mn-lt"/>
              </a:rPr>
              <a:t>Technology Integration and Scientific Research:</a:t>
            </a:r>
            <a:r>
              <a:rPr lang="da-DK" dirty="0">
                <a:solidFill>
                  <a:srgbClr val="0F0F0F"/>
                </a:solidFill>
                <a:ea typeface="+mn-lt"/>
                <a:cs typeface="+mn-lt"/>
              </a:rPr>
              <a:t> Technology </a:t>
            </a:r>
            <a:r>
              <a:rPr lang="da-DK" dirty="0" err="1">
                <a:solidFill>
                  <a:srgbClr val="0F0F0F"/>
                </a:solidFill>
                <a:ea typeface="+mn-lt"/>
                <a:cs typeface="+mn-lt"/>
              </a:rPr>
              <a:t>plays</a:t>
            </a:r>
            <a:r>
              <a:rPr lang="da-DK" dirty="0">
                <a:solidFill>
                  <a:srgbClr val="0F0F0F"/>
                </a:solidFill>
                <a:ea typeface="+mn-lt"/>
                <a:cs typeface="+mn-lt"/>
              </a:rPr>
              <a:t> a </a:t>
            </a:r>
            <a:r>
              <a:rPr lang="da-DK" dirty="0" err="1">
                <a:solidFill>
                  <a:srgbClr val="0F0F0F"/>
                </a:solidFill>
                <a:ea typeface="+mn-lt"/>
                <a:cs typeface="+mn-lt"/>
              </a:rPr>
              <a:t>significant</a:t>
            </a:r>
            <a:r>
              <a:rPr lang="da-DK" dirty="0">
                <a:solidFill>
                  <a:srgbClr val="0F0F0F"/>
                </a:solidFill>
                <a:ea typeface="+mn-lt"/>
                <a:cs typeface="+mn-lt"/>
              </a:rPr>
              <a:t> </a:t>
            </a:r>
            <a:r>
              <a:rPr lang="da-DK" dirty="0" err="1">
                <a:solidFill>
                  <a:srgbClr val="0F0F0F"/>
                </a:solidFill>
                <a:ea typeface="+mn-lt"/>
                <a:cs typeface="+mn-lt"/>
              </a:rPr>
              <a:t>role</a:t>
            </a:r>
            <a:r>
              <a:rPr lang="da-DK" dirty="0">
                <a:solidFill>
                  <a:srgbClr val="0F0F0F"/>
                </a:solidFill>
                <a:ea typeface="+mn-lt"/>
                <a:cs typeface="+mn-lt"/>
              </a:rPr>
              <a:t> in </a:t>
            </a:r>
            <a:r>
              <a:rPr lang="da-DK" dirty="0" err="1">
                <a:solidFill>
                  <a:srgbClr val="0F0F0F"/>
                </a:solidFill>
                <a:ea typeface="+mn-lt"/>
                <a:cs typeface="+mn-lt"/>
              </a:rPr>
              <a:t>citizen</a:t>
            </a:r>
            <a:r>
              <a:rPr lang="da-DK" dirty="0">
                <a:solidFill>
                  <a:srgbClr val="0F0F0F"/>
                </a:solidFill>
                <a:ea typeface="+mn-lt"/>
                <a:cs typeface="+mn-lt"/>
              </a:rPr>
              <a:t> observatories, </a:t>
            </a:r>
            <a:r>
              <a:rPr lang="da-DK" dirty="0" err="1">
                <a:solidFill>
                  <a:srgbClr val="0F0F0F"/>
                </a:solidFill>
                <a:ea typeface="+mn-lt"/>
                <a:cs typeface="+mn-lt"/>
              </a:rPr>
              <a:t>enabling</a:t>
            </a:r>
            <a:r>
              <a:rPr lang="da-DK" dirty="0">
                <a:solidFill>
                  <a:srgbClr val="0F0F0F"/>
                </a:solidFill>
                <a:ea typeface="+mn-lt"/>
                <a:cs typeface="+mn-lt"/>
              </a:rPr>
              <a:t> </a:t>
            </a:r>
            <a:r>
              <a:rPr lang="da-DK" dirty="0" err="1">
                <a:solidFill>
                  <a:srgbClr val="0F0F0F"/>
                </a:solidFill>
                <a:ea typeface="+mn-lt"/>
                <a:cs typeface="+mn-lt"/>
              </a:rPr>
              <a:t>efficient</a:t>
            </a:r>
            <a:r>
              <a:rPr lang="da-DK" dirty="0">
                <a:solidFill>
                  <a:srgbClr val="0F0F0F"/>
                </a:solidFill>
                <a:ea typeface="+mn-lt"/>
                <a:cs typeface="+mn-lt"/>
              </a:rPr>
              <a:t> data </a:t>
            </a:r>
            <a:r>
              <a:rPr lang="da-DK" dirty="0" err="1">
                <a:solidFill>
                  <a:srgbClr val="0F0F0F"/>
                </a:solidFill>
                <a:ea typeface="+mn-lt"/>
                <a:cs typeface="+mn-lt"/>
              </a:rPr>
              <a:t>collection</a:t>
            </a:r>
            <a:r>
              <a:rPr lang="da-DK" dirty="0">
                <a:solidFill>
                  <a:srgbClr val="0F0F0F"/>
                </a:solidFill>
                <a:ea typeface="+mn-lt"/>
                <a:cs typeface="+mn-lt"/>
              </a:rPr>
              <a:t>, </a:t>
            </a:r>
            <a:r>
              <a:rPr lang="da-DK" dirty="0" err="1">
                <a:solidFill>
                  <a:srgbClr val="0F0F0F"/>
                </a:solidFill>
                <a:ea typeface="+mn-lt"/>
                <a:cs typeface="+mn-lt"/>
              </a:rPr>
              <a:t>storage</a:t>
            </a:r>
            <a:r>
              <a:rPr lang="da-DK" dirty="0">
                <a:solidFill>
                  <a:srgbClr val="0F0F0F"/>
                </a:solidFill>
                <a:ea typeface="+mn-lt"/>
                <a:cs typeface="+mn-lt"/>
              </a:rPr>
              <a:t>, </a:t>
            </a:r>
            <a:r>
              <a:rPr lang="da-DK" dirty="0" err="1">
                <a:solidFill>
                  <a:srgbClr val="0F0F0F"/>
                </a:solidFill>
                <a:ea typeface="+mn-lt"/>
                <a:cs typeface="+mn-lt"/>
              </a:rPr>
              <a:t>analysis</a:t>
            </a:r>
            <a:r>
              <a:rPr lang="da-DK" dirty="0">
                <a:solidFill>
                  <a:srgbClr val="0F0F0F"/>
                </a:solidFill>
                <a:ea typeface="+mn-lt"/>
                <a:cs typeface="+mn-lt"/>
              </a:rPr>
              <a:t>, and </a:t>
            </a:r>
            <a:r>
              <a:rPr lang="da-DK" dirty="0" err="1">
                <a:solidFill>
                  <a:srgbClr val="0F0F0F"/>
                </a:solidFill>
                <a:ea typeface="+mn-lt"/>
                <a:cs typeface="+mn-lt"/>
              </a:rPr>
              <a:t>sharing</a:t>
            </a:r>
            <a:r>
              <a:rPr lang="da-DK" dirty="0">
                <a:solidFill>
                  <a:srgbClr val="0F0F0F"/>
                </a:solidFill>
                <a:ea typeface="+mn-lt"/>
                <a:cs typeface="+mn-lt"/>
              </a:rPr>
              <a:t>, </a:t>
            </a:r>
            <a:r>
              <a:rPr lang="da-DK" dirty="0" err="1">
                <a:solidFill>
                  <a:srgbClr val="0F0F0F"/>
                </a:solidFill>
                <a:ea typeface="+mn-lt"/>
                <a:cs typeface="+mn-lt"/>
              </a:rPr>
              <a:t>often</a:t>
            </a:r>
            <a:r>
              <a:rPr lang="da-DK" dirty="0">
                <a:solidFill>
                  <a:srgbClr val="0F0F0F"/>
                </a:solidFill>
                <a:ea typeface="+mn-lt"/>
                <a:cs typeface="+mn-lt"/>
              </a:rPr>
              <a:t> with an </a:t>
            </a:r>
            <a:r>
              <a:rPr lang="da-DK" dirty="0" err="1">
                <a:solidFill>
                  <a:srgbClr val="0F0F0F"/>
                </a:solidFill>
                <a:ea typeface="+mn-lt"/>
                <a:cs typeface="+mn-lt"/>
              </a:rPr>
              <a:t>amibition</a:t>
            </a:r>
            <a:r>
              <a:rPr lang="da-DK" dirty="0">
                <a:solidFill>
                  <a:srgbClr val="0F0F0F"/>
                </a:solidFill>
                <a:ea typeface="+mn-lt"/>
                <a:cs typeface="+mn-lt"/>
              </a:rPr>
              <a:t> </a:t>
            </a:r>
            <a:r>
              <a:rPr lang="da-DK" dirty="0" err="1">
                <a:solidFill>
                  <a:srgbClr val="0F0F0F"/>
                </a:solidFill>
                <a:ea typeface="+mn-lt"/>
                <a:cs typeface="+mn-lt"/>
              </a:rPr>
              <a:t>goal</a:t>
            </a:r>
            <a:r>
              <a:rPr lang="da-DK" dirty="0">
                <a:solidFill>
                  <a:srgbClr val="0F0F0F"/>
                </a:solidFill>
                <a:ea typeface="+mn-lt"/>
                <a:cs typeface="+mn-lt"/>
              </a:rPr>
              <a:t> of </a:t>
            </a:r>
            <a:r>
              <a:rPr lang="da-DK" dirty="0" err="1">
                <a:solidFill>
                  <a:srgbClr val="0F0F0F"/>
                </a:solidFill>
                <a:ea typeface="+mn-lt"/>
                <a:cs typeface="+mn-lt"/>
              </a:rPr>
              <a:t>contributing</a:t>
            </a:r>
            <a:r>
              <a:rPr lang="da-DK" dirty="0">
                <a:solidFill>
                  <a:srgbClr val="0F0F0F"/>
                </a:solidFill>
                <a:ea typeface="+mn-lt"/>
                <a:cs typeface="+mn-lt"/>
              </a:rPr>
              <a:t> to </a:t>
            </a:r>
            <a:r>
              <a:rPr lang="da-DK" dirty="0" err="1">
                <a:solidFill>
                  <a:srgbClr val="0F0F0F"/>
                </a:solidFill>
                <a:ea typeface="+mn-lt"/>
                <a:cs typeface="+mn-lt"/>
              </a:rPr>
              <a:t>scientific</a:t>
            </a:r>
            <a:r>
              <a:rPr lang="da-DK" dirty="0">
                <a:solidFill>
                  <a:srgbClr val="0F0F0F"/>
                </a:solidFill>
                <a:ea typeface="+mn-lt"/>
                <a:cs typeface="+mn-lt"/>
              </a:rPr>
              <a:t> research.</a:t>
            </a:r>
          </a:p>
          <a:p>
            <a:pPr marL="342900" indent="-342900">
              <a:buChar char="•"/>
            </a:pPr>
            <a:r>
              <a:rPr lang="da-DK" b="1" dirty="0" err="1">
                <a:solidFill>
                  <a:srgbClr val="0F0F0F"/>
                </a:solidFill>
                <a:ea typeface="+mn-lt"/>
                <a:cs typeface="+mn-lt"/>
              </a:rPr>
              <a:t>Community</a:t>
            </a:r>
            <a:r>
              <a:rPr lang="da-DK" b="1" dirty="0">
                <a:solidFill>
                  <a:srgbClr val="0F0F0F"/>
                </a:solidFill>
                <a:ea typeface="+mn-lt"/>
                <a:cs typeface="+mn-lt"/>
              </a:rPr>
              <a:t> Empowerment and Policy </a:t>
            </a:r>
            <a:r>
              <a:rPr lang="da-DK" b="1" dirty="0" err="1">
                <a:solidFill>
                  <a:srgbClr val="0F0F0F"/>
                </a:solidFill>
                <a:ea typeface="+mn-lt"/>
                <a:cs typeface="+mn-lt"/>
              </a:rPr>
              <a:t>Influence</a:t>
            </a:r>
            <a:r>
              <a:rPr lang="da-DK" b="1" dirty="0">
                <a:solidFill>
                  <a:srgbClr val="0F0F0F"/>
                </a:solidFill>
                <a:ea typeface="+mn-lt"/>
                <a:cs typeface="+mn-lt"/>
              </a:rPr>
              <a:t>:</a:t>
            </a:r>
            <a:r>
              <a:rPr lang="da-DK" dirty="0">
                <a:solidFill>
                  <a:srgbClr val="0F0F0F"/>
                </a:solidFill>
                <a:ea typeface="+mn-lt"/>
                <a:cs typeface="+mn-lt"/>
              </a:rPr>
              <a:t> </a:t>
            </a:r>
            <a:r>
              <a:rPr lang="da-DK" dirty="0" err="1">
                <a:solidFill>
                  <a:srgbClr val="0F0F0F"/>
                </a:solidFill>
                <a:ea typeface="+mn-lt"/>
                <a:cs typeface="+mn-lt"/>
              </a:rPr>
              <a:t>Beyound</a:t>
            </a:r>
            <a:r>
              <a:rPr lang="da-DK" dirty="0">
                <a:solidFill>
                  <a:srgbClr val="0F0F0F"/>
                </a:solidFill>
                <a:ea typeface="+mn-lt"/>
                <a:cs typeface="+mn-lt"/>
              </a:rPr>
              <a:t> </a:t>
            </a:r>
            <a:r>
              <a:rPr lang="da-DK" dirty="0" err="1">
                <a:solidFill>
                  <a:srgbClr val="0F0F0F"/>
                </a:solidFill>
                <a:ea typeface="+mn-lt"/>
                <a:cs typeface="+mn-lt"/>
              </a:rPr>
              <a:t>scientific</a:t>
            </a:r>
            <a:r>
              <a:rPr lang="da-DK" dirty="0">
                <a:solidFill>
                  <a:srgbClr val="0F0F0F"/>
                </a:solidFill>
                <a:ea typeface="+mn-lt"/>
                <a:cs typeface="+mn-lt"/>
              </a:rPr>
              <a:t> </a:t>
            </a:r>
            <a:r>
              <a:rPr lang="da-DK" dirty="0" err="1">
                <a:solidFill>
                  <a:srgbClr val="0F0F0F"/>
                </a:solidFill>
                <a:ea typeface="+mn-lt"/>
                <a:cs typeface="+mn-lt"/>
              </a:rPr>
              <a:t>impact</a:t>
            </a:r>
            <a:r>
              <a:rPr lang="da-DK" dirty="0">
                <a:solidFill>
                  <a:srgbClr val="0F0F0F"/>
                </a:solidFill>
                <a:ea typeface="+mn-lt"/>
                <a:cs typeface="+mn-lt"/>
              </a:rPr>
              <a:t>, </a:t>
            </a:r>
            <a:r>
              <a:rPr lang="da-DK" dirty="0" err="1">
                <a:solidFill>
                  <a:srgbClr val="0F0F0F"/>
                </a:solidFill>
                <a:ea typeface="+mn-lt"/>
                <a:cs typeface="+mn-lt"/>
              </a:rPr>
              <a:t>citizen</a:t>
            </a:r>
            <a:r>
              <a:rPr lang="da-DK" dirty="0">
                <a:solidFill>
                  <a:srgbClr val="0F0F0F"/>
                </a:solidFill>
                <a:ea typeface="+mn-lt"/>
                <a:cs typeface="+mn-lt"/>
              </a:rPr>
              <a:t> observatories </a:t>
            </a:r>
            <a:r>
              <a:rPr lang="da-DK" dirty="0" err="1">
                <a:solidFill>
                  <a:srgbClr val="0F0F0F"/>
                </a:solidFill>
                <a:ea typeface="+mn-lt"/>
                <a:cs typeface="+mn-lt"/>
              </a:rPr>
              <a:t>can</a:t>
            </a:r>
            <a:r>
              <a:rPr lang="da-DK" dirty="0">
                <a:solidFill>
                  <a:srgbClr val="0F0F0F"/>
                </a:solidFill>
                <a:ea typeface="+mn-lt"/>
                <a:cs typeface="+mn-lt"/>
              </a:rPr>
              <a:t> </a:t>
            </a:r>
            <a:r>
              <a:rPr lang="da-DK" dirty="0" err="1">
                <a:solidFill>
                  <a:srgbClr val="0F0F0F"/>
                </a:solidFill>
                <a:ea typeface="+mn-lt"/>
                <a:cs typeface="+mn-lt"/>
              </a:rPr>
              <a:t>raise</a:t>
            </a:r>
            <a:r>
              <a:rPr lang="da-DK" dirty="0">
                <a:solidFill>
                  <a:srgbClr val="0F0F0F"/>
                </a:solidFill>
                <a:ea typeface="+mn-lt"/>
                <a:cs typeface="+mn-lt"/>
              </a:rPr>
              <a:t> public </a:t>
            </a:r>
            <a:r>
              <a:rPr lang="da-DK" dirty="0" err="1">
                <a:solidFill>
                  <a:srgbClr val="0F0F0F"/>
                </a:solidFill>
                <a:ea typeface="+mn-lt"/>
                <a:cs typeface="+mn-lt"/>
              </a:rPr>
              <a:t>awareness</a:t>
            </a:r>
            <a:r>
              <a:rPr lang="da-DK" dirty="0">
                <a:solidFill>
                  <a:srgbClr val="0F0F0F"/>
                </a:solidFill>
                <a:ea typeface="+mn-lt"/>
                <a:cs typeface="+mn-lt"/>
              </a:rPr>
              <a:t>, </a:t>
            </a:r>
            <a:r>
              <a:rPr lang="da-DK" dirty="0" err="1">
                <a:solidFill>
                  <a:srgbClr val="0F0F0F"/>
                </a:solidFill>
                <a:ea typeface="+mn-lt"/>
                <a:cs typeface="+mn-lt"/>
              </a:rPr>
              <a:t>empower</a:t>
            </a:r>
            <a:r>
              <a:rPr lang="da-DK" dirty="0">
                <a:solidFill>
                  <a:srgbClr val="0F0F0F"/>
                </a:solidFill>
                <a:ea typeface="+mn-lt"/>
                <a:cs typeface="+mn-lt"/>
              </a:rPr>
              <a:t> </a:t>
            </a:r>
            <a:r>
              <a:rPr lang="da-DK" dirty="0" err="1">
                <a:solidFill>
                  <a:srgbClr val="0F0F0F"/>
                </a:solidFill>
                <a:ea typeface="+mn-lt"/>
                <a:cs typeface="+mn-lt"/>
              </a:rPr>
              <a:t>communities</a:t>
            </a:r>
            <a:r>
              <a:rPr lang="da-DK" dirty="0">
                <a:solidFill>
                  <a:srgbClr val="0F0F0F"/>
                </a:solidFill>
                <a:ea typeface="+mn-lt"/>
                <a:cs typeface="+mn-lt"/>
              </a:rPr>
              <a:t>, and provide data </a:t>
            </a:r>
            <a:r>
              <a:rPr lang="da-DK" dirty="0" err="1">
                <a:solidFill>
                  <a:srgbClr val="0F0F0F"/>
                </a:solidFill>
                <a:ea typeface="+mn-lt"/>
                <a:cs typeface="+mn-lt"/>
              </a:rPr>
              <a:t>that</a:t>
            </a:r>
            <a:r>
              <a:rPr lang="da-DK" dirty="0">
                <a:solidFill>
                  <a:srgbClr val="0F0F0F"/>
                </a:solidFill>
                <a:ea typeface="+mn-lt"/>
                <a:cs typeface="+mn-lt"/>
              </a:rPr>
              <a:t> </a:t>
            </a:r>
            <a:r>
              <a:rPr lang="da-DK" dirty="0" err="1">
                <a:solidFill>
                  <a:srgbClr val="0F0F0F"/>
                </a:solidFill>
                <a:ea typeface="+mn-lt"/>
                <a:cs typeface="+mn-lt"/>
              </a:rPr>
              <a:t>may</a:t>
            </a:r>
            <a:r>
              <a:rPr lang="da-DK" dirty="0">
                <a:solidFill>
                  <a:srgbClr val="0F0F0F"/>
                </a:solidFill>
                <a:ea typeface="+mn-lt"/>
                <a:cs typeface="+mn-lt"/>
              </a:rPr>
              <a:t> </a:t>
            </a:r>
            <a:r>
              <a:rPr lang="da-DK" dirty="0" err="1">
                <a:solidFill>
                  <a:srgbClr val="0F0F0F"/>
                </a:solidFill>
                <a:ea typeface="+mn-lt"/>
                <a:cs typeface="+mn-lt"/>
              </a:rPr>
              <a:t>be</a:t>
            </a:r>
            <a:r>
              <a:rPr lang="da-DK" dirty="0">
                <a:solidFill>
                  <a:srgbClr val="0F0F0F"/>
                </a:solidFill>
                <a:ea typeface="+mn-lt"/>
                <a:cs typeface="+mn-lt"/>
              </a:rPr>
              <a:t> </a:t>
            </a:r>
            <a:r>
              <a:rPr lang="da-DK" dirty="0" err="1">
                <a:solidFill>
                  <a:srgbClr val="0F0F0F"/>
                </a:solidFill>
                <a:ea typeface="+mn-lt"/>
                <a:cs typeface="+mn-lt"/>
              </a:rPr>
              <a:t>used</a:t>
            </a:r>
            <a:r>
              <a:rPr lang="da-DK" dirty="0">
                <a:solidFill>
                  <a:srgbClr val="0F0F0F"/>
                </a:solidFill>
                <a:ea typeface="+mn-lt"/>
                <a:cs typeface="+mn-lt"/>
              </a:rPr>
              <a:t> to </a:t>
            </a:r>
            <a:r>
              <a:rPr lang="da-DK" dirty="0" err="1">
                <a:solidFill>
                  <a:srgbClr val="0F0F0F"/>
                </a:solidFill>
                <a:ea typeface="+mn-lt"/>
                <a:cs typeface="+mn-lt"/>
              </a:rPr>
              <a:t>inform</a:t>
            </a:r>
            <a:r>
              <a:rPr lang="da-DK" dirty="0">
                <a:solidFill>
                  <a:srgbClr val="0F0F0F"/>
                </a:solidFill>
                <a:ea typeface="+mn-lt"/>
                <a:cs typeface="+mn-lt"/>
              </a:rPr>
              <a:t> decisions, </a:t>
            </a:r>
            <a:r>
              <a:rPr lang="da-DK" dirty="0" err="1">
                <a:solidFill>
                  <a:srgbClr val="0F0F0F"/>
                </a:solidFill>
                <a:ea typeface="+mn-lt"/>
                <a:cs typeface="+mn-lt"/>
              </a:rPr>
              <a:t>create</a:t>
            </a:r>
            <a:r>
              <a:rPr lang="da-DK" dirty="0">
                <a:solidFill>
                  <a:srgbClr val="0F0F0F"/>
                </a:solidFill>
                <a:ea typeface="+mn-lt"/>
                <a:cs typeface="+mn-lt"/>
              </a:rPr>
              <a:t> </a:t>
            </a:r>
            <a:r>
              <a:rPr lang="da-DK" dirty="0" err="1">
                <a:solidFill>
                  <a:srgbClr val="0F0F0F"/>
                </a:solidFill>
                <a:ea typeface="+mn-lt"/>
                <a:cs typeface="+mn-lt"/>
              </a:rPr>
              <a:t>evidence-based</a:t>
            </a:r>
            <a:r>
              <a:rPr lang="da-DK" dirty="0">
                <a:solidFill>
                  <a:srgbClr val="0F0F0F"/>
                </a:solidFill>
                <a:ea typeface="+mn-lt"/>
                <a:cs typeface="+mn-lt"/>
              </a:rPr>
              <a:t> </a:t>
            </a:r>
            <a:r>
              <a:rPr lang="da-DK" dirty="0" err="1">
                <a:solidFill>
                  <a:srgbClr val="0F0F0F"/>
                </a:solidFill>
                <a:ea typeface="+mn-lt"/>
                <a:cs typeface="+mn-lt"/>
              </a:rPr>
              <a:t>policies</a:t>
            </a:r>
            <a:r>
              <a:rPr lang="da-DK" dirty="0">
                <a:solidFill>
                  <a:srgbClr val="0F0F0F"/>
                </a:solidFill>
                <a:ea typeface="+mn-lt"/>
                <a:cs typeface="+mn-lt"/>
              </a:rPr>
              <a:t>, and </a:t>
            </a:r>
            <a:r>
              <a:rPr lang="da-DK" dirty="0" err="1">
                <a:solidFill>
                  <a:srgbClr val="0F0F0F"/>
                </a:solidFill>
                <a:ea typeface="+mn-lt"/>
                <a:cs typeface="+mn-lt"/>
              </a:rPr>
              <a:t>address</a:t>
            </a:r>
            <a:r>
              <a:rPr lang="da-DK" dirty="0">
                <a:solidFill>
                  <a:srgbClr val="0F0F0F"/>
                </a:solidFill>
                <a:ea typeface="+mn-lt"/>
                <a:cs typeface="+mn-lt"/>
              </a:rPr>
              <a:t> </a:t>
            </a:r>
            <a:r>
              <a:rPr lang="da-DK" dirty="0" err="1">
                <a:solidFill>
                  <a:srgbClr val="0F0F0F"/>
                </a:solidFill>
                <a:ea typeface="+mn-lt"/>
                <a:cs typeface="+mn-lt"/>
              </a:rPr>
              <a:t>environmental</a:t>
            </a:r>
            <a:r>
              <a:rPr lang="da-DK" dirty="0">
                <a:solidFill>
                  <a:srgbClr val="0F0F0F"/>
                </a:solidFill>
                <a:ea typeface="+mn-lt"/>
                <a:cs typeface="+mn-lt"/>
              </a:rPr>
              <a:t> or </a:t>
            </a:r>
            <a:r>
              <a:rPr lang="da-DK" dirty="0" err="1">
                <a:solidFill>
                  <a:srgbClr val="0F0F0F"/>
                </a:solidFill>
                <a:ea typeface="+mn-lt"/>
                <a:cs typeface="+mn-lt"/>
              </a:rPr>
              <a:t>societal</a:t>
            </a:r>
            <a:r>
              <a:rPr lang="da-DK" dirty="0">
                <a:solidFill>
                  <a:srgbClr val="0F0F0F"/>
                </a:solidFill>
                <a:ea typeface="+mn-lt"/>
                <a:cs typeface="+mn-lt"/>
              </a:rPr>
              <a:t> </a:t>
            </a:r>
            <a:r>
              <a:rPr lang="da-DK" dirty="0" err="1">
                <a:solidFill>
                  <a:srgbClr val="0F0F0F"/>
                </a:solidFill>
                <a:ea typeface="+mn-lt"/>
                <a:cs typeface="+mn-lt"/>
              </a:rPr>
              <a:t>challenges</a:t>
            </a:r>
            <a:r>
              <a:rPr lang="da-DK" dirty="0">
                <a:solidFill>
                  <a:srgbClr val="0F0F0F"/>
                </a:solidFill>
                <a:ea typeface="+mn-lt"/>
                <a:cs typeface="+mn-lt"/>
              </a:rPr>
              <a:t>.</a:t>
            </a:r>
            <a:endParaRPr lang="da-DK" dirty="0">
              <a:solidFill>
                <a:srgbClr val="0F0F0F"/>
              </a:solidFill>
            </a:endParaRPr>
          </a:p>
        </p:txBody>
      </p:sp>
      <p:sp>
        <p:nvSpPr>
          <p:cNvPr id="3" name="Pladsholder til tekst 2">
            <a:extLst>
              <a:ext uri="{FF2B5EF4-FFF2-40B4-BE49-F238E27FC236}">
                <a16:creationId xmlns:a16="http://schemas.microsoft.com/office/drawing/2014/main" id="{35D1B011-1EBC-12BC-4283-3955275F4F35}"/>
              </a:ext>
            </a:extLst>
          </p:cNvPr>
          <p:cNvSpPr>
            <a:spLocks noGrp="1"/>
          </p:cNvSpPr>
          <p:nvPr>
            <p:ph type="body" sz="quarter" idx="11"/>
          </p:nvPr>
        </p:nvSpPr>
        <p:spPr>
          <a:xfrm>
            <a:off x="610940" y="1556010"/>
            <a:ext cx="11158421" cy="422275"/>
          </a:xfrm>
        </p:spPr>
        <p:txBody>
          <a:bodyPr lIns="91440" tIns="45720" rIns="91440" bIns="45720" anchor="t"/>
          <a:lstStyle/>
          <a:p>
            <a:r>
              <a:rPr lang="da-DK">
                <a:ea typeface="+mn-lt"/>
                <a:cs typeface="+mn-lt"/>
              </a:rPr>
              <a:t>Alignment with </a:t>
            </a:r>
            <a:r>
              <a:rPr lang="da-DK" err="1">
                <a:ea typeface="+mn-lt"/>
                <a:cs typeface="+mn-lt"/>
              </a:rPr>
              <a:t>ethical</a:t>
            </a:r>
            <a:r>
              <a:rPr lang="da-DK">
                <a:ea typeface="+mn-lt"/>
                <a:cs typeface="+mn-lt"/>
              </a:rPr>
              <a:t>, </a:t>
            </a:r>
            <a:r>
              <a:rPr lang="da-DK" err="1">
                <a:ea typeface="+mn-lt"/>
                <a:cs typeface="+mn-lt"/>
              </a:rPr>
              <a:t>societal</a:t>
            </a:r>
            <a:r>
              <a:rPr lang="da-DK">
                <a:ea typeface="+mn-lt"/>
                <a:cs typeface="+mn-lt"/>
              </a:rPr>
              <a:t>, and </a:t>
            </a:r>
            <a:r>
              <a:rPr lang="da-DK" err="1">
                <a:ea typeface="+mn-lt"/>
                <a:cs typeface="+mn-lt"/>
              </a:rPr>
              <a:t>environmental</a:t>
            </a:r>
            <a:r>
              <a:rPr lang="da-DK">
                <a:ea typeface="+mn-lt"/>
                <a:cs typeface="+mn-lt"/>
              </a:rPr>
              <a:t> </a:t>
            </a:r>
            <a:r>
              <a:rPr lang="da-DK" err="1">
                <a:ea typeface="+mn-lt"/>
                <a:cs typeface="+mn-lt"/>
              </a:rPr>
              <a:t>values</a:t>
            </a:r>
            <a:endParaRPr lang="da-DK" err="1"/>
          </a:p>
        </p:txBody>
      </p:sp>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dirty="0"/>
              <a:t>Adoption of </a:t>
            </a:r>
            <a:r>
              <a:rPr lang="da-DK" dirty="0" err="1"/>
              <a:t>Responsible</a:t>
            </a:r>
            <a:r>
              <a:rPr lang="da-DK" dirty="0"/>
              <a:t> Research and Innovation (RRI) in Citizen Observatories</a:t>
            </a:r>
          </a:p>
        </p:txBody>
      </p:sp>
    </p:spTree>
    <p:extLst>
      <p:ext uri="{BB962C8B-B14F-4D97-AF65-F5344CB8AC3E}">
        <p14:creationId xmlns:p14="http://schemas.microsoft.com/office/powerpoint/2010/main" val="1697355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Introducing LandSense – A Horizon 2020 project – European Citizen Science  Association (ECSA)">
            <a:extLst>
              <a:ext uri="{FF2B5EF4-FFF2-40B4-BE49-F238E27FC236}">
                <a16:creationId xmlns:a16="http://schemas.microsoft.com/office/drawing/2014/main" id="{F74EEA71-B47F-38BD-2FDE-83AEF7613E3A}"/>
              </a:ext>
            </a:extLst>
          </p:cNvPr>
          <p:cNvPicPr>
            <a:picLocks noChangeAspect="1"/>
          </p:cNvPicPr>
          <p:nvPr/>
        </p:nvPicPr>
        <p:blipFill>
          <a:blip r:embed="rId2"/>
          <a:stretch>
            <a:fillRect/>
          </a:stretch>
        </p:blipFill>
        <p:spPr>
          <a:xfrm>
            <a:off x="306421" y="2878930"/>
            <a:ext cx="2743199" cy="1829714"/>
          </a:xfrm>
          <a:prstGeom prst="rect">
            <a:avLst/>
          </a:prstGeom>
        </p:spPr>
      </p:pic>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a:t>Citizen Observatories </a:t>
            </a:r>
            <a:r>
              <a:rPr lang="da-DK" err="1"/>
              <a:t>are</a:t>
            </a:r>
            <a:r>
              <a:rPr lang="da-DK"/>
              <a:t> a component of </a:t>
            </a:r>
            <a:r>
              <a:rPr lang="da-DK" err="1"/>
              <a:t>citizen</a:t>
            </a:r>
            <a:r>
              <a:rPr lang="da-DK"/>
              <a:t> science</a:t>
            </a:r>
          </a:p>
        </p:txBody>
      </p:sp>
      <p:pic>
        <p:nvPicPr>
          <p:cNvPr id="3" name="Billede 2" descr="PIC">
            <a:extLst>
              <a:ext uri="{FF2B5EF4-FFF2-40B4-BE49-F238E27FC236}">
                <a16:creationId xmlns:a16="http://schemas.microsoft.com/office/drawing/2014/main" id="{9A076161-7A11-FD41-F195-C4E501D9A6D9}"/>
              </a:ext>
            </a:extLst>
          </p:cNvPr>
          <p:cNvPicPr>
            <a:picLocks noChangeAspect="1"/>
          </p:cNvPicPr>
          <p:nvPr/>
        </p:nvPicPr>
        <p:blipFill>
          <a:blip r:embed="rId3"/>
          <a:stretch>
            <a:fillRect/>
          </a:stretch>
        </p:blipFill>
        <p:spPr>
          <a:xfrm>
            <a:off x="3294029" y="1522887"/>
            <a:ext cx="5603173" cy="4544538"/>
          </a:xfrm>
          <a:prstGeom prst="rect">
            <a:avLst/>
          </a:prstGeom>
        </p:spPr>
      </p:pic>
      <p:pic>
        <p:nvPicPr>
          <p:cNvPr id="6" name="Billede 5" descr="Et billede, der indeholder tekst, Font/skrifttype, logo, Grafik&#10;&#10;Beskrivelsen er genereret automatisk">
            <a:extLst>
              <a:ext uri="{FF2B5EF4-FFF2-40B4-BE49-F238E27FC236}">
                <a16:creationId xmlns:a16="http://schemas.microsoft.com/office/drawing/2014/main" id="{EEF47880-F5E0-36FB-6DB0-BC198A51E99B}"/>
              </a:ext>
            </a:extLst>
          </p:cNvPr>
          <p:cNvPicPr>
            <a:picLocks noChangeAspect="1"/>
          </p:cNvPicPr>
          <p:nvPr/>
        </p:nvPicPr>
        <p:blipFill>
          <a:blip r:embed="rId4"/>
          <a:stretch>
            <a:fillRect/>
          </a:stretch>
        </p:blipFill>
        <p:spPr>
          <a:xfrm>
            <a:off x="9114209" y="1740946"/>
            <a:ext cx="2499603" cy="944191"/>
          </a:xfrm>
          <a:prstGeom prst="rect">
            <a:avLst/>
          </a:prstGeom>
        </p:spPr>
      </p:pic>
      <p:pic>
        <p:nvPicPr>
          <p:cNvPr id="7" name="Billede 6" descr="WeSenseIt Project | Sheffield">
            <a:extLst>
              <a:ext uri="{FF2B5EF4-FFF2-40B4-BE49-F238E27FC236}">
                <a16:creationId xmlns:a16="http://schemas.microsoft.com/office/drawing/2014/main" id="{EEFAA31B-AD97-72C6-8D57-0903F2CCD578}"/>
              </a:ext>
            </a:extLst>
          </p:cNvPr>
          <p:cNvPicPr>
            <a:picLocks noChangeAspect="1"/>
          </p:cNvPicPr>
          <p:nvPr/>
        </p:nvPicPr>
        <p:blipFill>
          <a:blip r:embed="rId5"/>
          <a:stretch>
            <a:fillRect/>
          </a:stretch>
        </p:blipFill>
        <p:spPr>
          <a:xfrm>
            <a:off x="9304607" y="2689799"/>
            <a:ext cx="1908040" cy="1908040"/>
          </a:xfrm>
          <a:prstGeom prst="rect">
            <a:avLst/>
          </a:prstGeom>
        </p:spPr>
      </p:pic>
      <p:pic>
        <p:nvPicPr>
          <p:cNvPr id="8" name="Billede 7" descr="The GROW Observatory – The GROW Observatory">
            <a:extLst>
              <a:ext uri="{FF2B5EF4-FFF2-40B4-BE49-F238E27FC236}">
                <a16:creationId xmlns:a16="http://schemas.microsoft.com/office/drawing/2014/main" id="{FEEAF549-985F-B712-F231-213FBF849C41}"/>
              </a:ext>
            </a:extLst>
          </p:cNvPr>
          <p:cNvPicPr>
            <a:picLocks noChangeAspect="1"/>
          </p:cNvPicPr>
          <p:nvPr/>
        </p:nvPicPr>
        <p:blipFill>
          <a:blip r:embed="rId6"/>
          <a:stretch>
            <a:fillRect/>
          </a:stretch>
        </p:blipFill>
        <p:spPr>
          <a:xfrm>
            <a:off x="306421" y="1473943"/>
            <a:ext cx="2743200" cy="1543050"/>
          </a:xfrm>
          <a:prstGeom prst="rect">
            <a:avLst/>
          </a:prstGeom>
        </p:spPr>
      </p:pic>
      <p:pic>
        <p:nvPicPr>
          <p:cNvPr id="10" name="Billede 9" descr="Et billede, der indeholder Font/skrifttype, logo, hvid, design&#10;&#10;Beskrivelsen er genereret automatisk">
            <a:extLst>
              <a:ext uri="{FF2B5EF4-FFF2-40B4-BE49-F238E27FC236}">
                <a16:creationId xmlns:a16="http://schemas.microsoft.com/office/drawing/2014/main" id="{D5B133C0-A895-D8BF-EDC3-F1863A30A0EF}"/>
              </a:ext>
            </a:extLst>
          </p:cNvPr>
          <p:cNvPicPr>
            <a:picLocks noChangeAspect="1"/>
          </p:cNvPicPr>
          <p:nvPr/>
        </p:nvPicPr>
        <p:blipFill>
          <a:blip r:embed="rId7"/>
          <a:stretch>
            <a:fillRect/>
          </a:stretch>
        </p:blipFill>
        <p:spPr>
          <a:xfrm>
            <a:off x="9444139" y="4762601"/>
            <a:ext cx="1847850" cy="1304925"/>
          </a:xfrm>
          <a:prstGeom prst="rect">
            <a:avLst/>
          </a:prstGeom>
        </p:spPr>
      </p:pic>
      <p:pic>
        <p:nvPicPr>
          <p:cNvPr id="11" name="Billede 10" descr="OMM, Osservatorio del Mare a Molfetta">
            <a:extLst>
              <a:ext uri="{FF2B5EF4-FFF2-40B4-BE49-F238E27FC236}">
                <a16:creationId xmlns:a16="http://schemas.microsoft.com/office/drawing/2014/main" id="{B5705AA1-A85F-3CC1-11FD-F0AEC20AFBF6}"/>
              </a:ext>
            </a:extLst>
          </p:cNvPr>
          <p:cNvPicPr>
            <a:picLocks noChangeAspect="1"/>
          </p:cNvPicPr>
          <p:nvPr/>
        </p:nvPicPr>
        <p:blipFill>
          <a:blip r:embed="rId8"/>
          <a:stretch>
            <a:fillRect/>
          </a:stretch>
        </p:blipFill>
        <p:spPr>
          <a:xfrm>
            <a:off x="358809" y="4856331"/>
            <a:ext cx="2638425" cy="1733550"/>
          </a:xfrm>
          <a:prstGeom prst="rect">
            <a:avLst/>
          </a:prstGeom>
        </p:spPr>
      </p:pic>
    </p:spTree>
    <p:extLst>
      <p:ext uri="{BB962C8B-B14F-4D97-AF65-F5344CB8AC3E}">
        <p14:creationId xmlns:p14="http://schemas.microsoft.com/office/powerpoint/2010/main" val="4085909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a:t>Adoption of </a:t>
            </a:r>
            <a:r>
              <a:rPr lang="da-DK" err="1"/>
              <a:t>Responsible</a:t>
            </a:r>
            <a:r>
              <a:rPr lang="da-DK"/>
              <a:t> Research and Innovation (RRI) in Citizen Observatories</a:t>
            </a:r>
          </a:p>
        </p:txBody>
      </p:sp>
      <p:pic>
        <p:nvPicPr>
          <p:cNvPr id="3" name="Billede 2" descr="Et billede, der indeholder tekst, skærmbillede, Font/skrifttype, nummer/tal&#10;&#10;Beskrivelsen er genereret automatisk">
            <a:extLst>
              <a:ext uri="{FF2B5EF4-FFF2-40B4-BE49-F238E27FC236}">
                <a16:creationId xmlns:a16="http://schemas.microsoft.com/office/drawing/2014/main" id="{DCDC805F-9231-32A7-C5AF-E91611BB4BED}"/>
              </a:ext>
            </a:extLst>
          </p:cNvPr>
          <p:cNvPicPr>
            <a:picLocks noChangeAspect="1"/>
          </p:cNvPicPr>
          <p:nvPr/>
        </p:nvPicPr>
        <p:blipFill>
          <a:blip r:embed="rId2"/>
          <a:stretch>
            <a:fillRect/>
          </a:stretch>
        </p:blipFill>
        <p:spPr>
          <a:xfrm>
            <a:off x="591127" y="1449288"/>
            <a:ext cx="5221624" cy="4521303"/>
          </a:xfrm>
          <a:prstGeom prst="rect">
            <a:avLst/>
          </a:prstGeom>
        </p:spPr>
      </p:pic>
      <p:pic>
        <p:nvPicPr>
          <p:cNvPr id="6" name="Billede 5" descr="Et billede, der indeholder Font/skrifttype, design&#10;&#10;Beskrivelsen er genereret automatisk">
            <a:extLst>
              <a:ext uri="{FF2B5EF4-FFF2-40B4-BE49-F238E27FC236}">
                <a16:creationId xmlns:a16="http://schemas.microsoft.com/office/drawing/2014/main" id="{876216F8-42BC-3ECB-FF81-6AFF887B1DD5}"/>
              </a:ext>
            </a:extLst>
          </p:cNvPr>
          <p:cNvPicPr>
            <a:picLocks noChangeAspect="1"/>
          </p:cNvPicPr>
          <p:nvPr/>
        </p:nvPicPr>
        <p:blipFill>
          <a:blip r:embed="rId3"/>
          <a:stretch>
            <a:fillRect/>
          </a:stretch>
        </p:blipFill>
        <p:spPr>
          <a:xfrm>
            <a:off x="4261716" y="2072649"/>
            <a:ext cx="1513418" cy="426702"/>
          </a:xfrm>
          <a:prstGeom prst="rect">
            <a:avLst/>
          </a:prstGeom>
        </p:spPr>
      </p:pic>
      <p:pic>
        <p:nvPicPr>
          <p:cNvPr id="7" name="Billede 6" descr="Et billede, der indeholder tekst, skærmbillede, Font/skrifttype, nummer/tal&#10;&#10;Beskrivelsen er genereret automatisk">
            <a:extLst>
              <a:ext uri="{FF2B5EF4-FFF2-40B4-BE49-F238E27FC236}">
                <a16:creationId xmlns:a16="http://schemas.microsoft.com/office/drawing/2014/main" id="{5A026C37-6A2C-C957-896A-80F3E9ACEAEE}"/>
              </a:ext>
            </a:extLst>
          </p:cNvPr>
          <p:cNvPicPr>
            <a:picLocks noChangeAspect="1"/>
          </p:cNvPicPr>
          <p:nvPr/>
        </p:nvPicPr>
        <p:blipFill>
          <a:blip r:embed="rId4"/>
          <a:stretch>
            <a:fillRect/>
          </a:stretch>
        </p:blipFill>
        <p:spPr>
          <a:xfrm>
            <a:off x="6487005" y="1610034"/>
            <a:ext cx="5067684" cy="1490480"/>
          </a:xfrm>
          <a:prstGeom prst="rect">
            <a:avLst/>
          </a:prstGeom>
        </p:spPr>
      </p:pic>
      <p:pic>
        <p:nvPicPr>
          <p:cNvPr id="8" name="Billede 7" descr="Et billede, der indeholder tekst, skærmbillede, Font/skrifttype&#10;&#10;Beskrivelsen er genereret automatisk">
            <a:extLst>
              <a:ext uri="{FF2B5EF4-FFF2-40B4-BE49-F238E27FC236}">
                <a16:creationId xmlns:a16="http://schemas.microsoft.com/office/drawing/2014/main" id="{B7B1EC74-9FB7-28C8-D581-3C88EFF3FE1D}"/>
              </a:ext>
            </a:extLst>
          </p:cNvPr>
          <p:cNvPicPr>
            <a:picLocks noChangeAspect="1"/>
          </p:cNvPicPr>
          <p:nvPr/>
        </p:nvPicPr>
        <p:blipFill>
          <a:blip r:embed="rId5"/>
          <a:stretch>
            <a:fillRect/>
          </a:stretch>
        </p:blipFill>
        <p:spPr>
          <a:xfrm>
            <a:off x="6487006" y="3325903"/>
            <a:ext cx="4959927" cy="1206800"/>
          </a:xfrm>
          <a:prstGeom prst="rect">
            <a:avLst/>
          </a:prstGeom>
        </p:spPr>
      </p:pic>
      <p:pic>
        <p:nvPicPr>
          <p:cNvPr id="9" name="Billede 8" descr="Et billede, der indeholder tekst, skærmbillede, Font/skrifttype&#10;&#10;Beskrivelsen er genereret automatisk">
            <a:extLst>
              <a:ext uri="{FF2B5EF4-FFF2-40B4-BE49-F238E27FC236}">
                <a16:creationId xmlns:a16="http://schemas.microsoft.com/office/drawing/2014/main" id="{BB2B4F10-70DC-DE81-58DA-DDDB57968743}"/>
              </a:ext>
            </a:extLst>
          </p:cNvPr>
          <p:cNvPicPr>
            <a:picLocks noChangeAspect="1"/>
          </p:cNvPicPr>
          <p:nvPr/>
        </p:nvPicPr>
        <p:blipFill>
          <a:blip r:embed="rId6"/>
          <a:stretch>
            <a:fillRect/>
          </a:stretch>
        </p:blipFill>
        <p:spPr>
          <a:xfrm>
            <a:off x="6525491" y="4754543"/>
            <a:ext cx="4959927" cy="1359035"/>
          </a:xfrm>
          <a:prstGeom prst="rect">
            <a:avLst/>
          </a:prstGeom>
        </p:spPr>
      </p:pic>
      <p:sp>
        <p:nvSpPr>
          <p:cNvPr id="11" name="Pil: højre 10">
            <a:extLst>
              <a:ext uri="{FF2B5EF4-FFF2-40B4-BE49-F238E27FC236}">
                <a16:creationId xmlns:a16="http://schemas.microsoft.com/office/drawing/2014/main" id="{4A6B0FA4-DA80-1B7F-AA3E-B9DC4DD3841D}"/>
              </a:ext>
            </a:extLst>
          </p:cNvPr>
          <p:cNvSpPr/>
          <p:nvPr/>
        </p:nvSpPr>
        <p:spPr>
          <a:xfrm>
            <a:off x="6013314" y="2679969"/>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højre 12">
            <a:extLst>
              <a:ext uri="{FF2B5EF4-FFF2-40B4-BE49-F238E27FC236}">
                <a16:creationId xmlns:a16="http://schemas.microsoft.com/office/drawing/2014/main" id="{2FBDFF7F-5ECA-2022-758D-7FF2CE9AF338}"/>
              </a:ext>
            </a:extLst>
          </p:cNvPr>
          <p:cNvSpPr/>
          <p:nvPr/>
        </p:nvSpPr>
        <p:spPr>
          <a:xfrm>
            <a:off x="6027169" y="4049590"/>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il: højre 14">
            <a:extLst>
              <a:ext uri="{FF2B5EF4-FFF2-40B4-BE49-F238E27FC236}">
                <a16:creationId xmlns:a16="http://schemas.microsoft.com/office/drawing/2014/main" id="{96D66804-A362-FF80-05A4-8747ED9BC57A}"/>
              </a:ext>
            </a:extLst>
          </p:cNvPr>
          <p:cNvSpPr/>
          <p:nvPr/>
        </p:nvSpPr>
        <p:spPr>
          <a:xfrm>
            <a:off x="6031127" y="5745782"/>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3624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8EB21A8-14D5-59EC-FDF5-2FD1AB1A3FED}"/>
              </a:ext>
            </a:extLst>
          </p:cNvPr>
          <p:cNvSpPr>
            <a:spLocks noGrp="1"/>
          </p:cNvSpPr>
          <p:nvPr>
            <p:ph type="body" sz="quarter" idx="10"/>
          </p:nvPr>
        </p:nvSpPr>
        <p:spPr/>
        <p:txBody>
          <a:bodyPr lIns="91440" tIns="45720" rIns="91440" bIns="45720" anchor="t"/>
          <a:lstStyle/>
          <a:p>
            <a:r>
              <a:rPr lang="da-DK"/>
              <a:t>Adoption of </a:t>
            </a:r>
            <a:r>
              <a:rPr lang="da-DK" err="1"/>
              <a:t>Responsible</a:t>
            </a:r>
            <a:r>
              <a:rPr lang="da-DK"/>
              <a:t> Research and Innovation in Citizen Observatories</a:t>
            </a:r>
          </a:p>
        </p:txBody>
      </p:sp>
      <p:pic>
        <p:nvPicPr>
          <p:cNvPr id="3" name="Billede 2" descr="Et billede, der indeholder tekst, skærmbillede, Font/skrifttype, nummer/tal&#10;&#10;Beskrivelsen er genereret automatisk">
            <a:extLst>
              <a:ext uri="{FF2B5EF4-FFF2-40B4-BE49-F238E27FC236}">
                <a16:creationId xmlns:a16="http://schemas.microsoft.com/office/drawing/2014/main" id="{DCDC805F-9231-32A7-C5AF-E91611BB4BED}"/>
              </a:ext>
            </a:extLst>
          </p:cNvPr>
          <p:cNvPicPr>
            <a:picLocks noChangeAspect="1"/>
          </p:cNvPicPr>
          <p:nvPr/>
        </p:nvPicPr>
        <p:blipFill>
          <a:blip r:embed="rId2"/>
          <a:stretch>
            <a:fillRect/>
          </a:stretch>
        </p:blipFill>
        <p:spPr>
          <a:xfrm>
            <a:off x="591127" y="1449288"/>
            <a:ext cx="5221624" cy="4521303"/>
          </a:xfrm>
          <a:prstGeom prst="rect">
            <a:avLst/>
          </a:prstGeom>
        </p:spPr>
      </p:pic>
      <p:pic>
        <p:nvPicPr>
          <p:cNvPr id="6" name="Billede 5" descr="Et billede, der indeholder Font/skrifttype, design&#10;&#10;Beskrivelsen er genereret automatisk">
            <a:extLst>
              <a:ext uri="{FF2B5EF4-FFF2-40B4-BE49-F238E27FC236}">
                <a16:creationId xmlns:a16="http://schemas.microsoft.com/office/drawing/2014/main" id="{876216F8-42BC-3ECB-FF81-6AFF887B1DD5}"/>
              </a:ext>
            </a:extLst>
          </p:cNvPr>
          <p:cNvPicPr>
            <a:picLocks noChangeAspect="1"/>
          </p:cNvPicPr>
          <p:nvPr/>
        </p:nvPicPr>
        <p:blipFill>
          <a:blip r:embed="rId3"/>
          <a:stretch>
            <a:fillRect/>
          </a:stretch>
        </p:blipFill>
        <p:spPr>
          <a:xfrm>
            <a:off x="4261716" y="2072649"/>
            <a:ext cx="1513418" cy="426702"/>
          </a:xfrm>
          <a:prstGeom prst="rect">
            <a:avLst/>
          </a:prstGeom>
        </p:spPr>
      </p:pic>
      <p:sp>
        <p:nvSpPr>
          <p:cNvPr id="11" name="Pil: højre 10">
            <a:extLst>
              <a:ext uri="{FF2B5EF4-FFF2-40B4-BE49-F238E27FC236}">
                <a16:creationId xmlns:a16="http://schemas.microsoft.com/office/drawing/2014/main" id="{4A6B0FA4-DA80-1B7F-AA3E-B9DC4DD3841D}"/>
              </a:ext>
            </a:extLst>
          </p:cNvPr>
          <p:cNvSpPr/>
          <p:nvPr/>
        </p:nvSpPr>
        <p:spPr>
          <a:xfrm>
            <a:off x="6013314" y="2749242"/>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højre 12">
            <a:extLst>
              <a:ext uri="{FF2B5EF4-FFF2-40B4-BE49-F238E27FC236}">
                <a16:creationId xmlns:a16="http://schemas.microsoft.com/office/drawing/2014/main" id="{2FBDFF7F-5ECA-2022-758D-7FF2CE9AF338}"/>
              </a:ext>
            </a:extLst>
          </p:cNvPr>
          <p:cNvSpPr/>
          <p:nvPr/>
        </p:nvSpPr>
        <p:spPr>
          <a:xfrm>
            <a:off x="6027169" y="4346473"/>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il: højre 14">
            <a:extLst>
              <a:ext uri="{FF2B5EF4-FFF2-40B4-BE49-F238E27FC236}">
                <a16:creationId xmlns:a16="http://schemas.microsoft.com/office/drawing/2014/main" id="{96D66804-A362-FF80-05A4-8747ED9BC57A}"/>
              </a:ext>
            </a:extLst>
          </p:cNvPr>
          <p:cNvSpPr/>
          <p:nvPr/>
        </p:nvSpPr>
        <p:spPr>
          <a:xfrm>
            <a:off x="6031127" y="5567652"/>
            <a:ext cx="445851" cy="5431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descr="Et billede, der indeholder tekst, skærmbillede, Font/skrifttype&#10;&#10;Beskrivelsen er genereret automatisk">
            <a:extLst>
              <a:ext uri="{FF2B5EF4-FFF2-40B4-BE49-F238E27FC236}">
                <a16:creationId xmlns:a16="http://schemas.microsoft.com/office/drawing/2014/main" id="{77FCC6BF-0C9E-6FE5-DE5B-5D801F47D2C8}"/>
              </a:ext>
            </a:extLst>
          </p:cNvPr>
          <p:cNvPicPr>
            <a:picLocks noChangeAspect="1"/>
          </p:cNvPicPr>
          <p:nvPr/>
        </p:nvPicPr>
        <p:blipFill>
          <a:blip r:embed="rId4"/>
          <a:stretch>
            <a:fillRect/>
          </a:stretch>
        </p:blipFill>
        <p:spPr>
          <a:xfrm>
            <a:off x="6525491" y="1583560"/>
            <a:ext cx="5068783" cy="1523636"/>
          </a:xfrm>
          <a:prstGeom prst="rect">
            <a:avLst/>
          </a:prstGeom>
        </p:spPr>
      </p:pic>
      <p:pic>
        <p:nvPicPr>
          <p:cNvPr id="5" name="Billede 4" descr="Et billede, der indeholder tekst, skærmbillede, Font/skrifttype&#10;&#10;Beskrivelsen er genereret automatisk">
            <a:extLst>
              <a:ext uri="{FF2B5EF4-FFF2-40B4-BE49-F238E27FC236}">
                <a16:creationId xmlns:a16="http://schemas.microsoft.com/office/drawing/2014/main" id="{FDB5AE98-9D19-DB13-13D9-26FC000A68FC}"/>
              </a:ext>
            </a:extLst>
          </p:cNvPr>
          <p:cNvPicPr>
            <a:picLocks noChangeAspect="1"/>
          </p:cNvPicPr>
          <p:nvPr/>
        </p:nvPicPr>
        <p:blipFill>
          <a:blip r:embed="rId5"/>
          <a:stretch>
            <a:fillRect/>
          </a:stretch>
        </p:blipFill>
        <p:spPr>
          <a:xfrm>
            <a:off x="6476011" y="3289540"/>
            <a:ext cx="5118265" cy="1456555"/>
          </a:xfrm>
          <a:prstGeom prst="rect">
            <a:avLst/>
          </a:prstGeom>
        </p:spPr>
      </p:pic>
      <p:pic>
        <p:nvPicPr>
          <p:cNvPr id="10" name="Billede 9" descr="Et billede, der indeholder tekst, skærmbillede, Font/skrifttype, linje/række&#10;&#10;Beskrivelsen er genereret automatisk">
            <a:extLst>
              <a:ext uri="{FF2B5EF4-FFF2-40B4-BE49-F238E27FC236}">
                <a16:creationId xmlns:a16="http://schemas.microsoft.com/office/drawing/2014/main" id="{9C00E25C-0A01-957B-6A1D-73364BE05CD4}"/>
              </a:ext>
            </a:extLst>
          </p:cNvPr>
          <p:cNvPicPr>
            <a:picLocks noChangeAspect="1"/>
          </p:cNvPicPr>
          <p:nvPr/>
        </p:nvPicPr>
        <p:blipFill>
          <a:blip r:embed="rId6"/>
          <a:stretch>
            <a:fillRect/>
          </a:stretch>
        </p:blipFill>
        <p:spPr>
          <a:xfrm>
            <a:off x="6525491" y="4967226"/>
            <a:ext cx="4999511" cy="1139286"/>
          </a:xfrm>
          <a:prstGeom prst="rect">
            <a:avLst/>
          </a:prstGeom>
        </p:spPr>
      </p:pic>
    </p:spTree>
    <p:extLst>
      <p:ext uri="{BB962C8B-B14F-4D97-AF65-F5344CB8AC3E}">
        <p14:creationId xmlns:p14="http://schemas.microsoft.com/office/powerpoint/2010/main" val="3759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9B20B61C-F210-80A8-C54B-F8CFA8BC56FD}"/>
              </a:ext>
            </a:extLst>
          </p:cNvPr>
          <p:cNvSpPr>
            <a:spLocks noGrp="1"/>
          </p:cNvSpPr>
          <p:nvPr>
            <p:ph type="body" sz="quarter" idx="12"/>
          </p:nvPr>
        </p:nvSpPr>
        <p:spPr/>
        <p:txBody>
          <a:bodyPr lIns="91440" tIns="45720" rIns="91440" bIns="45720" anchor="t"/>
          <a:lstStyle/>
          <a:p>
            <a:r>
              <a:rPr lang="da-DK" sz="2000" b="1"/>
              <a:t>Citizen science and RRI </a:t>
            </a:r>
            <a:r>
              <a:rPr lang="da-DK" sz="2000" b="1" err="1"/>
              <a:t>share</a:t>
            </a:r>
            <a:r>
              <a:rPr lang="da-DK" sz="2000" b="1"/>
              <a:t> common ground in </a:t>
            </a:r>
            <a:r>
              <a:rPr lang="da-DK" sz="2000" b="1" err="1"/>
              <a:t>promoting</a:t>
            </a:r>
            <a:r>
              <a:rPr lang="da-DK" sz="2000" b="1"/>
              <a:t> public engagement and </a:t>
            </a:r>
            <a:r>
              <a:rPr lang="da-DK" sz="2000" b="1" err="1"/>
              <a:t>transparency</a:t>
            </a:r>
            <a:r>
              <a:rPr lang="da-DK" sz="2000" b="1"/>
              <a:t>, </a:t>
            </a:r>
            <a:r>
              <a:rPr lang="da-DK" sz="2000" b="1" err="1"/>
              <a:t>yet</a:t>
            </a:r>
            <a:r>
              <a:rPr lang="da-DK" sz="2000" b="1"/>
              <a:t> </a:t>
            </a:r>
            <a:r>
              <a:rPr lang="da-DK" sz="2000" b="1" err="1"/>
              <a:t>they</a:t>
            </a:r>
            <a:r>
              <a:rPr lang="da-DK" sz="2000" b="1"/>
              <a:t> </a:t>
            </a:r>
            <a:r>
              <a:rPr lang="da-DK" sz="2000" b="1" err="1"/>
              <a:t>diverge</a:t>
            </a:r>
            <a:r>
              <a:rPr lang="da-DK" sz="2000" b="1"/>
              <a:t> in </a:t>
            </a:r>
            <a:r>
              <a:rPr lang="da-DK" sz="2000" b="1" err="1"/>
              <a:t>their</a:t>
            </a:r>
            <a:r>
              <a:rPr lang="da-DK" sz="2000" b="1"/>
              <a:t> </a:t>
            </a:r>
            <a:r>
              <a:rPr lang="da-DK" sz="2000" b="1" err="1"/>
              <a:t>focus</a:t>
            </a:r>
            <a:r>
              <a:rPr lang="da-DK" sz="2000" b="1"/>
              <a:t>, with RRI </a:t>
            </a:r>
            <a:r>
              <a:rPr lang="da-DK" sz="2000" b="1" err="1"/>
              <a:t>encompassing</a:t>
            </a:r>
            <a:r>
              <a:rPr lang="da-DK" sz="2000" b="1"/>
              <a:t> the </a:t>
            </a:r>
            <a:r>
              <a:rPr lang="da-DK" sz="2000" b="1" err="1"/>
              <a:t>entire</a:t>
            </a:r>
            <a:r>
              <a:rPr lang="da-DK" sz="2000" b="1"/>
              <a:t> research and innovation </a:t>
            </a:r>
            <a:r>
              <a:rPr lang="da-DK" sz="2000" b="1" err="1"/>
              <a:t>process</a:t>
            </a:r>
            <a:r>
              <a:rPr lang="da-DK" sz="2000" b="1"/>
              <a:t>.</a:t>
            </a:r>
            <a:endParaRPr lang="da-DK" b="1"/>
          </a:p>
          <a:p>
            <a:pPr marL="285750" indent="-285750">
              <a:buChar char="•"/>
            </a:pPr>
            <a:r>
              <a:rPr lang="da-DK" b="1"/>
              <a:t>Shared </a:t>
            </a:r>
            <a:r>
              <a:rPr lang="da-DK" b="1" err="1"/>
              <a:t>values</a:t>
            </a:r>
            <a:r>
              <a:rPr lang="da-DK" b="1"/>
              <a:t>: </a:t>
            </a:r>
            <a:r>
              <a:rPr lang="da-DK" err="1"/>
              <a:t>Both</a:t>
            </a:r>
            <a:r>
              <a:rPr lang="da-DK"/>
              <a:t> </a:t>
            </a:r>
            <a:r>
              <a:rPr lang="da-DK" err="1"/>
              <a:t>citizen</a:t>
            </a:r>
            <a:r>
              <a:rPr lang="da-DK"/>
              <a:t> science and RRI </a:t>
            </a:r>
            <a:r>
              <a:rPr lang="da-DK" err="1"/>
              <a:t>share</a:t>
            </a:r>
            <a:r>
              <a:rPr lang="da-DK"/>
              <a:t> common </a:t>
            </a:r>
            <a:r>
              <a:rPr lang="da-DK" err="1"/>
              <a:t>values</a:t>
            </a:r>
            <a:r>
              <a:rPr lang="da-DK"/>
              <a:t> </a:t>
            </a:r>
            <a:r>
              <a:rPr lang="da-DK" err="1"/>
              <a:t>such</a:t>
            </a:r>
            <a:r>
              <a:rPr lang="da-DK"/>
              <a:t> as public engagement, </a:t>
            </a:r>
            <a:r>
              <a:rPr lang="da-DK" err="1"/>
              <a:t>transparency</a:t>
            </a:r>
            <a:r>
              <a:rPr lang="da-DK"/>
              <a:t>, and </a:t>
            </a:r>
            <a:r>
              <a:rPr lang="da-DK" err="1"/>
              <a:t>ethical</a:t>
            </a:r>
            <a:r>
              <a:rPr lang="da-DK"/>
              <a:t> </a:t>
            </a:r>
            <a:r>
              <a:rPr lang="da-DK" err="1"/>
              <a:t>conduct</a:t>
            </a:r>
            <a:r>
              <a:rPr lang="da-DK"/>
              <a:t>. </a:t>
            </a:r>
            <a:r>
              <a:rPr lang="da-DK" err="1"/>
              <a:t>They</a:t>
            </a:r>
            <a:r>
              <a:rPr lang="da-DK"/>
              <a:t> </a:t>
            </a:r>
            <a:r>
              <a:rPr lang="da-DK" err="1"/>
              <a:t>both</a:t>
            </a:r>
            <a:r>
              <a:rPr lang="da-DK"/>
              <a:t> </a:t>
            </a:r>
            <a:r>
              <a:rPr lang="da-DK" err="1"/>
              <a:t>emphasize</a:t>
            </a:r>
            <a:r>
              <a:rPr lang="da-DK"/>
              <a:t> </a:t>
            </a:r>
            <a:r>
              <a:rPr lang="da-DK" err="1"/>
              <a:t>involving</a:t>
            </a:r>
            <a:r>
              <a:rPr lang="da-DK"/>
              <a:t> stakeholders </a:t>
            </a:r>
            <a:r>
              <a:rPr lang="da-DK" err="1"/>
              <a:t>beyond</a:t>
            </a:r>
            <a:r>
              <a:rPr lang="da-DK"/>
              <a:t> </a:t>
            </a:r>
            <a:r>
              <a:rPr lang="da-DK" err="1"/>
              <a:t>traditional</a:t>
            </a:r>
            <a:r>
              <a:rPr lang="da-DK"/>
              <a:t> </a:t>
            </a:r>
            <a:r>
              <a:rPr lang="da-DK" err="1"/>
              <a:t>experts</a:t>
            </a:r>
            <a:r>
              <a:rPr lang="da-DK"/>
              <a:t> and </a:t>
            </a:r>
            <a:r>
              <a:rPr lang="da-DK" err="1"/>
              <a:t>fostering</a:t>
            </a:r>
            <a:r>
              <a:rPr lang="da-DK"/>
              <a:t> </a:t>
            </a:r>
            <a:r>
              <a:rPr lang="da-DK" err="1"/>
              <a:t>collaboration</a:t>
            </a:r>
            <a:r>
              <a:rPr lang="da-DK"/>
              <a:t>.</a:t>
            </a:r>
          </a:p>
          <a:p>
            <a:pPr marL="285750" indent="-285750">
              <a:buChar char="•"/>
            </a:pPr>
            <a:r>
              <a:rPr lang="da-DK" b="1" err="1"/>
              <a:t>Divergence</a:t>
            </a:r>
            <a:r>
              <a:rPr lang="da-DK" b="1"/>
              <a:t> in </a:t>
            </a:r>
            <a:r>
              <a:rPr lang="da-DK" b="1" err="1"/>
              <a:t>focus</a:t>
            </a:r>
            <a:r>
              <a:rPr lang="da-DK" b="1"/>
              <a:t>: </a:t>
            </a:r>
            <a:r>
              <a:rPr lang="da-DK" err="1"/>
              <a:t>While</a:t>
            </a:r>
            <a:r>
              <a:rPr lang="da-DK"/>
              <a:t> </a:t>
            </a:r>
            <a:r>
              <a:rPr lang="da-DK" err="1"/>
              <a:t>citizen</a:t>
            </a:r>
            <a:r>
              <a:rPr lang="da-DK"/>
              <a:t> science </a:t>
            </a:r>
            <a:r>
              <a:rPr lang="da-DK" err="1"/>
              <a:t>primarily</a:t>
            </a:r>
            <a:r>
              <a:rPr lang="da-DK"/>
              <a:t> </a:t>
            </a:r>
            <a:r>
              <a:rPr lang="da-DK" err="1"/>
              <a:t>focuses</a:t>
            </a:r>
            <a:r>
              <a:rPr lang="da-DK"/>
              <a:t> on public participation in </a:t>
            </a:r>
            <a:r>
              <a:rPr lang="da-DK" err="1"/>
              <a:t>scientific</a:t>
            </a:r>
            <a:r>
              <a:rPr lang="da-DK"/>
              <a:t> research, RRI </a:t>
            </a:r>
            <a:r>
              <a:rPr lang="da-DK" err="1"/>
              <a:t>considers</a:t>
            </a:r>
            <a:r>
              <a:rPr lang="da-DK"/>
              <a:t> the </a:t>
            </a:r>
            <a:r>
              <a:rPr lang="da-DK" err="1"/>
              <a:t>entire</a:t>
            </a:r>
            <a:r>
              <a:rPr lang="da-DK"/>
              <a:t> research and innovation </a:t>
            </a:r>
            <a:r>
              <a:rPr lang="da-DK" err="1"/>
              <a:t>process</a:t>
            </a:r>
            <a:r>
              <a:rPr lang="da-DK"/>
              <a:t>, </a:t>
            </a:r>
            <a:r>
              <a:rPr lang="da-DK" err="1"/>
              <a:t>including</a:t>
            </a:r>
            <a:r>
              <a:rPr lang="da-DK"/>
              <a:t> anticipation, </a:t>
            </a:r>
            <a:r>
              <a:rPr lang="da-DK" err="1"/>
              <a:t>reflection</a:t>
            </a:r>
            <a:r>
              <a:rPr lang="da-DK"/>
              <a:t>, and </a:t>
            </a:r>
            <a:r>
              <a:rPr lang="da-DK" err="1"/>
              <a:t>responsiveness</a:t>
            </a:r>
            <a:r>
              <a:rPr lang="da-DK"/>
              <a:t> to </a:t>
            </a:r>
            <a:r>
              <a:rPr lang="da-DK" err="1"/>
              <a:t>societal</a:t>
            </a:r>
            <a:r>
              <a:rPr lang="da-DK"/>
              <a:t> </a:t>
            </a:r>
            <a:r>
              <a:rPr lang="da-DK" err="1"/>
              <a:t>needs</a:t>
            </a:r>
            <a:r>
              <a:rPr lang="da-DK"/>
              <a:t> and </a:t>
            </a:r>
            <a:r>
              <a:rPr lang="da-DK" err="1"/>
              <a:t>values</a:t>
            </a:r>
            <a:r>
              <a:rPr lang="da-DK"/>
              <a:t>.</a:t>
            </a:r>
          </a:p>
          <a:p>
            <a:pPr marL="285750" indent="-285750">
              <a:buChar char="•"/>
            </a:pPr>
            <a:r>
              <a:rPr lang="da-DK" b="1" err="1"/>
              <a:t>Lessons</a:t>
            </a:r>
            <a:r>
              <a:rPr lang="da-DK" b="1"/>
              <a:t> for </a:t>
            </a:r>
            <a:r>
              <a:rPr lang="da-DK" b="1" err="1"/>
              <a:t>citizen</a:t>
            </a:r>
            <a:r>
              <a:rPr lang="da-DK" b="1"/>
              <a:t> science: </a:t>
            </a:r>
            <a:r>
              <a:rPr lang="da-DK"/>
              <a:t>Citizen science </a:t>
            </a:r>
            <a:r>
              <a:rPr lang="da-DK" err="1"/>
              <a:t>can</a:t>
            </a:r>
            <a:r>
              <a:rPr lang="da-DK"/>
              <a:t> </a:t>
            </a:r>
            <a:r>
              <a:rPr lang="da-DK" err="1"/>
              <a:t>learn</a:t>
            </a:r>
            <a:r>
              <a:rPr lang="da-DK"/>
              <a:t> </a:t>
            </a:r>
            <a:r>
              <a:rPr lang="da-DK" err="1"/>
              <a:t>valuable</a:t>
            </a:r>
            <a:r>
              <a:rPr lang="da-DK"/>
              <a:t> </a:t>
            </a:r>
            <a:r>
              <a:rPr lang="da-DK" err="1"/>
              <a:t>lessons</a:t>
            </a:r>
            <a:r>
              <a:rPr lang="da-DK"/>
              <a:t> from </a:t>
            </a:r>
            <a:r>
              <a:rPr lang="da-DK" err="1"/>
              <a:t>RRI's</a:t>
            </a:r>
            <a:r>
              <a:rPr lang="da-DK"/>
              <a:t> </a:t>
            </a:r>
            <a:r>
              <a:rPr lang="da-DK" err="1"/>
              <a:t>comprehensive</a:t>
            </a:r>
            <a:r>
              <a:rPr lang="da-DK"/>
              <a:t> approach to </a:t>
            </a:r>
            <a:r>
              <a:rPr lang="da-DK" err="1"/>
              <a:t>include</a:t>
            </a:r>
            <a:r>
              <a:rPr lang="da-DK"/>
              <a:t> the </a:t>
            </a:r>
            <a:r>
              <a:rPr lang="da-DK" err="1"/>
              <a:t>importance</a:t>
            </a:r>
            <a:r>
              <a:rPr lang="da-DK"/>
              <a:t> of </a:t>
            </a:r>
            <a:r>
              <a:rPr lang="da-DK" err="1"/>
              <a:t>anticipatory</a:t>
            </a:r>
            <a:r>
              <a:rPr lang="da-DK"/>
              <a:t> </a:t>
            </a:r>
            <a:r>
              <a:rPr lang="da-DK" err="1"/>
              <a:t>governance</a:t>
            </a:r>
            <a:r>
              <a:rPr lang="da-DK"/>
              <a:t>, </a:t>
            </a:r>
            <a:r>
              <a:rPr lang="da-DK" err="1"/>
              <a:t>ethical</a:t>
            </a:r>
            <a:r>
              <a:rPr lang="da-DK"/>
              <a:t> </a:t>
            </a:r>
            <a:r>
              <a:rPr lang="da-DK" err="1"/>
              <a:t>reflection</a:t>
            </a:r>
            <a:r>
              <a:rPr lang="da-DK"/>
              <a:t>, and long-term </a:t>
            </a:r>
            <a:r>
              <a:rPr lang="da-DK" err="1"/>
              <a:t>societal</a:t>
            </a:r>
            <a:r>
              <a:rPr lang="da-DK"/>
              <a:t> </a:t>
            </a:r>
            <a:r>
              <a:rPr lang="da-DK" err="1"/>
              <a:t>impacts</a:t>
            </a:r>
            <a:r>
              <a:rPr lang="da-DK"/>
              <a:t>, </a:t>
            </a:r>
            <a:r>
              <a:rPr lang="da-DK" err="1"/>
              <a:t>which</a:t>
            </a:r>
            <a:r>
              <a:rPr lang="da-DK"/>
              <a:t> </a:t>
            </a:r>
            <a:r>
              <a:rPr lang="da-DK" err="1"/>
              <a:t>can</a:t>
            </a:r>
            <a:r>
              <a:rPr lang="da-DK"/>
              <a:t> </a:t>
            </a:r>
            <a:r>
              <a:rPr lang="da-DK" err="1"/>
              <a:t>help</a:t>
            </a:r>
            <a:r>
              <a:rPr lang="da-DK"/>
              <a:t> </a:t>
            </a:r>
            <a:r>
              <a:rPr lang="da-DK" err="1"/>
              <a:t>citizen</a:t>
            </a:r>
            <a:r>
              <a:rPr lang="da-DK"/>
              <a:t> science </a:t>
            </a:r>
            <a:r>
              <a:rPr lang="da-DK" err="1"/>
              <a:t>initiatives</a:t>
            </a:r>
            <a:r>
              <a:rPr lang="da-DK"/>
              <a:t> </a:t>
            </a:r>
            <a:r>
              <a:rPr lang="da-DK" err="1"/>
              <a:t>enhance</a:t>
            </a:r>
            <a:r>
              <a:rPr lang="da-DK"/>
              <a:t> </a:t>
            </a:r>
            <a:r>
              <a:rPr lang="da-DK" err="1"/>
              <a:t>their</a:t>
            </a:r>
            <a:r>
              <a:rPr lang="da-DK"/>
              <a:t> </a:t>
            </a:r>
            <a:r>
              <a:rPr lang="da-DK" err="1"/>
              <a:t>effectiveness</a:t>
            </a:r>
            <a:r>
              <a:rPr lang="da-DK"/>
              <a:t>, </a:t>
            </a:r>
            <a:r>
              <a:rPr lang="da-DK" err="1"/>
              <a:t>ethical</a:t>
            </a:r>
            <a:r>
              <a:rPr lang="da-DK"/>
              <a:t> </a:t>
            </a:r>
            <a:r>
              <a:rPr lang="da-DK" err="1"/>
              <a:t>considerations</a:t>
            </a:r>
            <a:r>
              <a:rPr lang="da-DK"/>
              <a:t>, and overall </a:t>
            </a:r>
            <a:r>
              <a:rPr lang="da-DK" err="1"/>
              <a:t>impact</a:t>
            </a:r>
            <a:r>
              <a:rPr lang="da-DK"/>
              <a:t> on society.</a:t>
            </a:r>
          </a:p>
          <a:p>
            <a:br>
              <a:rPr lang="en-US"/>
            </a:br>
            <a:endParaRPr lang="en-US"/>
          </a:p>
          <a:p>
            <a:endParaRPr lang="da-DK"/>
          </a:p>
        </p:txBody>
      </p:sp>
      <p:sp>
        <p:nvSpPr>
          <p:cNvPr id="3" name="Pladsholder til tekst 2">
            <a:extLst>
              <a:ext uri="{FF2B5EF4-FFF2-40B4-BE49-F238E27FC236}">
                <a16:creationId xmlns:a16="http://schemas.microsoft.com/office/drawing/2014/main" id="{A8D3992A-1E2E-F3C3-5F22-FFBA9CCBB6FE}"/>
              </a:ext>
            </a:extLst>
          </p:cNvPr>
          <p:cNvSpPr>
            <a:spLocks noGrp="1"/>
          </p:cNvSpPr>
          <p:nvPr>
            <p:ph type="body" sz="quarter" idx="11"/>
          </p:nvPr>
        </p:nvSpPr>
        <p:spPr/>
        <p:txBody>
          <a:bodyPr lIns="91440" tIns="45720" rIns="91440" bIns="45720" anchor="t"/>
          <a:lstStyle/>
          <a:p>
            <a:r>
              <a:rPr lang="da-DK" dirty="0"/>
              <a:t>Overlaps and </a:t>
            </a:r>
            <a:r>
              <a:rPr lang="da-DK" dirty="0" err="1"/>
              <a:t>divergences</a:t>
            </a:r>
            <a:r>
              <a:rPr lang="da-DK" dirty="0"/>
              <a:t> </a:t>
            </a:r>
            <a:r>
              <a:rPr lang="da-DK" dirty="0" err="1"/>
              <a:t>between</a:t>
            </a:r>
            <a:r>
              <a:rPr lang="da-DK" dirty="0"/>
              <a:t> the </a:t>
            </a:r>
            <a:r>
              <a:rPr lang="da-DK" dirty="0" err="1"/>
              <a:t>two</a:t>
            </a:r>
            <a:r>
              <a:rPr lang="da-DK" dirty="0"/>
              <a:t> </a:t>
            </a:r>
            <a:r>
              <a:rPr lang="da-DK" dirty="0" err="1"/>
              <a:t>approaches</a:t>
            </a:r>
            <a:endParaRPr lang="da-DK" dirty="0"/>
          </a:p>
        </p:txBody>
      </p:sp>
      <p:sp>
        <p:nvSpPr>
          <p:cNvPr id="2" name="Pladsholder til tekst 1">
            <a:extLst>
              <a:ext uri="{FF2B5EF4-FFF2-40B4-BE49-F238E27FC236}">
                <a16:creationId xmlns:a16="http://schemas.microsoft.com/office/drawing/2014/main" id="{B201EDD9-4698-82D1-74A1-E5C567077F0F}"/>
              </a:ext>
            </a:extLst>
          </p:cNvPr>
          <p:cNvSpPr>
            <a:spLocks noGrp="1"/>
          </p:cNvSpPr>
          <p:nvPr>
            <p:ph type="body" sz="quarter" idx="10"/>
          </p:nvPr>
        </p:nvSpPr>
        <p:spPr/>
        <p:txBody>
          <a:bodyPr lIns="91440" tIns="45720" rIns="91440" bIns="45720" anchor="t"/>
          <a:lstStyle/>
          <a:p>
            <a:r>
              <a:rPr lang="da-DK"/>
              <a:t>Citizen science and </a:t>
            </a:r>
            <a:r>
              <a:rPr lang="da-DK" err="1"/>
              <a:t>Responsible</a:t>
            </a:r>
            <a:r>
              <a:rPr lang="da-DK"/>
              <a:t> Research and Innovation (RRI)</a:t>
            </a:r>
          </a:p>
        </p:txBody>
      </p:sp>
    </p:spTree>
    <p:extLst>
      <p:ext uri="{BB962C8B-B14F-4D97-AF65-F5344CB8AC3E}">
        <p14:creationId xmlns:p14="http://schemas.microsoft.com/office/powerpoint/2010/main" val="187409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0683C41-25E6-866C-DF01-EE876A2E51D4}"/>
              </a:ext>
            </a:extLst>
          </p:cNvPr>
          <p:cNvSpPr>
            <a:spLocks noGrp="1"/>
          </p:cNvSpPr>
          <p:nvPr>
            <p:ph type="body" sz="quarter" idx="12"/>
          </p:nvPr>
        </p:nvSpPr>
        <p:spPr>
          <a:xfrm>
            <a:off x="611188" y="2462953"/>
            <a:ext cx="10963275" cy="3657600"/>
          </a:xfrm>
        </p:spPr>
        <p:txBody>
          <a:bodyPr lIns="91440" tIns="45720" rIns="91440" bIns="45720" anchor="t"/>
          <a:lstStyle/>
          <a:p>
            <a:r>
              <a:rPr lang="da-DK" sz="2000" b="1" dirty="0" err="1"/>
              <a:t>Incorporating</a:t>
            </a:r>
            <a:r>
              <a:rPr lang="da-DK" sz="2000" b="1" dirty="0"/>
              <a:t> RRI </a:t>
            </a:r>
            <a:r>
              <a:rPr lang="da-DK" sz="2000" b="1" dirty="0" err="1"/>
              <a:t>into</a:t>
            </a:r>
            <a:r>
              <a:rPr lang="da-DK" sz="2000" b="1" dirty="0"/>
              <a:t> </a:t>
            </a:r>
            <a:r>
              <a:rPr lang="da-DK" sz="2000" b="1" dirty="0" err="1"/>
              <a:t>higher</a:t>
            </a:r>
            <a:r>
              <a:rPr lang="da-DK" sz="2000" b="1" dirty="0"/>
              <a:t> </a:t>
            </a:r>
            <a:r>
              <a:rPr lang="da-DK" sz="2000" b="1" dirty="0" err="1"/>
              <a:t>education</a:t>
            </a:r>
            <a:r>
              <a:rPr lang="da-DK" sz="2000" b="1" dirty="0"/>
              <a:t> institutions </a:t>
            </a:r>
            <a:r>
              <a:rPr lang="da-DK" sz="2000" b="1" dirty="0" err="1"/>
              <a:t>involves</a:t>
            </a:r>
            <a:r>
              <a:rPr lang="da-DK" sz="2000" b="1" dirty="0"/>
              <a:t> </a:t>
            </a:r>
            <a:r>
              <a:rPr lang="da-DK" sz="2000" b="1" dirty="0" err="1"/>
              <a:t>establishing</a:t>
            </a:r>
            <a:r>
              <a:rPr lang="da-DK" sz="2000" b="1" dirty="0"/>
              <a:t> </a:t>
            </a:r>
            <a:r>
              <a:rPr lang="da-DK" sz="2000" b="1" dirty="0" err="1"/>
              <a:t>institutional</a:t>
            </a:r>
            <a:r>
              <a:rPr lang="da-DK" sz="2000" b="1" dirty="0"/>
              <a:t> </a:t>
            </a:r>
            <a:r>
              <a:rPr lang="da-DK" sz="2000" b="1" dirty="0" err="1"/>
              <a:t>frameworks</a:t>
            </a:r>
            <a:r>
              <a:rPr lang="da-DK" sz="2000" b="1" dirty="0"/>
              <a:t>, </a:t>
            </a:r>
            <a:r>
              <a:rPr lang="da-DK" sz="2000" b="1" dirty="0" err="1"/>
              <a:t>fostering</a:t>
            </a:r>
            <a:r>
              <a:rPr lang="da-DK" sz="2000" b="1" dirty="0"/>
              <a:t> </a:t>
            </a:r>
            <a:r>
              <a:rPr lang="da-DK" sz="2000" b="1" dirty="0" err="1"/>
              <a:t>awareness</a:t>
            </a:r>
            <a:r>
              <a:rPr lang="da-DK" sz="2000" b="1" dirty="0"/>
              <a:t> and </a:t>
            </a:r>
            <a:r>
              <a:rPr lang="da-DK" sz="2000" b="1" dirty="0" err="1"/>
              <a:t>education</a:t>
            </a:r>
            <a:r>
              <a:rPr lang="da-DK" sz="2000" b="1" dirty="0"/>
              <a:t> </a:t>
            </a:r>
            <a:r>
              <a:rPr lang="da-DK" sz="2000" b="1" dirty="0" err="1"/>
              <a:t>among</a:t>
            </a:r>
            <a:r>
              <a:rPr lang="da-DK" sz="2000" b="1" dirty="0"/>
              <a:t> </a:t>
            </a:r>
            <a:r>
              <a:rPr lang="da-DK" sz="2000" b="1" dirty="0" err="1"/>
              <a:t>staff</a:t>
            </a:r>
            <a:r>
              <a:rPr lang="da-DK" sz="2000" b="1" dirty="0"/>
              <a:t>, and </a:t>
            </a:r>
            <a:r>
              <a:rPr lang="da-DK" sz="2000" b="1" dirty="0" err="1"/>
              <a:t>integrating</a:t>
            </a:r>
            <a:r>
              <a:rPr lang="da-DK" sz="2000" b="1" dirty="0"/>
              <a:t> RRI principles </a:t>
            </a:r>
            <a:r>
              <a:rPr lang="da-DK" sz="2000" b="1" dirty="0" err="1"/>
              <a:t>into</a:t>
            </a:r>
            <a:r>
              <a:rPr lang="da-DK" sz="2000" b="1" dirty="0"/>
              <a:t> curricula and research </a:t>
            </a:r>
            <a:r>
              <a:rPr lang="da-DK" sz="2000" b="1" dirty="0" err="1"/>
              <a:t>projects</a:t>
            </a:r>
            <a:r>
              <a:rPr lang="da-DK" sz="2000" b="1" dirty="0"/>
              <a:t> to </a:t>
            </a:r>
            <a:r>
              <a:rPr lang="da-DK" sz="2000" b="1" dirty="0" err="1"/>
              <a:t>cultivate</a:t>
            </a:r>
            <a:r>
              <a:rPr lang="da-DK" sz="2000" b="1" dirty="0"/>
              <a:t> a </a:t>
            </a:r>
            <a:r>
              <a:rPr lang="da-DK" sz="2000" b="1" dirty="0" err="1"/>
              <a:t>culture</a:t>
            </a:r>
            <a:r>
              <a:rPr lang="da-DK" sz="2000" b="1" dirty="0"/>
              <a:t> of </a:t>
            </a:r>
            <a:r>
              <a:rPr lang="da-DK" sz="2000" b="1" dirty="0" err="1"/>
              <a:t>responsible</a:t>
            </a:r>
            <a:r>
              <a:rPr lang="da-DK" sz="2000" b="1" dirty="0"/>
              <a:t> innovation and research </a:t>
            </a:r>
            <a:r>
              <a:rPr lang="da-DK" sz="2000" b="1" dirty="0" err="1"/>
              <a:t>throughout</a:t>
            </a:r>
            <a:r>
              <a:rPr lang="da-DK" sz="2000" b="1" dirty="0"/>
              <a:t> </a:t>
            </a:r>
            <a:r>
              <a:rPr lang="da-DK" sz="2000" b="1" dirty="0" err="1"/>
              <a:t>these</a:t>
            </a:r>
            <a:r>
              <a:rPr lang="da-DK" sz="2000" b="1" dirty="0"/>
              <a:t> organisations.</a:t>
            </a:r>
          </a:p>
          <a:p>
            <a:pPr marL="285750" indent="-285750">
              <a:buChar char="•"/>
            </a:pPr>
            <a:r>
              <a:rPr lang="da-DK" b="1" dirty="0" err="1"/>
              <a:t>Institutional</a:t>
            </a:r>
            <a:r>
              <a:rPr lang="da-DK" b="1" dirty="0"/>
              <a:t> </a:t>
            </a:r>
            <a:r>
              <a:rPr lang="da-DK" b="1" dirty="0" err="1"/>
              <a:t>framework</a:t>
            </a:r>
            <a:r>
              <a:rPr lang="da-DK" b="1" dirty="0"/>
              <a:t>:</a:t>
            </a:r>
            <a:r>
              <a:rPr lang="da-DK" dirty="0"/>
              <a:t> </a:t>
            </a:r>
            <a:r>
              <a:rPr lang="da-DK" dirty="0" err="1"/>
              <a:t>Establish</a:t>
            </a:r>
            <a:r>
              <a:rPr lang="da-DK" dirty="0"/>
              <a:t> a normative </a:t>
            </a:r>
            <a:r>
              <a:rPr lang="da-DK" dirty="0" err="1"/>
              <a:t>framework</a:t>
            </a:r>
            <a:r>
              <a:rPr lang="da-DK" dirty="0"/>
              <a:t> </a:t>
            </a:r>
            <a:r>
              <a:rPr lang="da-DK" dirty="0" err="1"/>
              <a:t>embracing</a:t>
            </a:r>
            <a:r>
              <a:rPr lang="da-DK" dirty="0"/>
              <a:t> RRI principles </a:t>
            </a:r>
            <a:r>
              <a:rPr lang="da-DK" dirty="0" err="1"/>
              <a:t>within</a:t>
            </a:r>
            <a:r>
              <a:rPr lang="da-DK" dirty="0"/>
              <a:t> institutions to guide </a:t>
            </a:r>
            <a:r>
              <a:rPr lang="da-DK" dirty="0" err="1"/>
              <a:t>responsible</a:t>
            </a:r>
            <a:r>
              <a:rPr lang="da-DK" dirty="0"/>
              <a:t> research and innovation.</a:t>
            </a:r>
          </a:p>
          <a:p>
            <a:pPr marL="285750" indent="-285750">
              <a:buChar char="•"/>
            </a:pPr>
            <a:r>
              <a:rPr lang="da-DK" b="1" dirty="0"/>
              <a:t>Education and </a:t>
            </a:r>
            <a:r>
              <a:rPr lang="da-DK" b="1" dirty="0" err="1"/>
              <a:t>awareness</a:t>
            </a:r>
            <a:r>
              <a:rPr lang="da-DK" b="1" dirty="0"/>
              <a:t>:</a:t>
            </a:r>
            <a:r>
              <a:rPr lang="da-DK" dirty="0"/>
              <a:t> Provide </a:t>
            </a:r>
            <a:r>
              <a:rPr lang="da-DK" dirty="0" err="1"/>
              <a:t>comprehensive</a:t>
            </a:r>
            <a:r>
              <a:rPr lang="da-DK" dirty="0"/>
              <a:t> </a:t>
            </a:r>
            <a:r>
              <a:rPr lang="da-DK" dirty="0" err="1"/>
              <a:t>training</a:t>
            </a:r>
            <a:r>
              <a:rPr lang="da-DK" dirty="0"/>
              <a:t> and </a:t>
            </a:r>
            <a:r>
              <a:rPr lang="da-DK" dirty="0" err="1"/>
              <a:t>awareness</a:t>
            </a:r>
            <a:r>
              <a:rPr lang="da-DK" dirty="0"/>
              <a:t> programs for </a:t>
            </a:r>
            <a:r>
              <a:rPr lang="da-DK" dirty="0" err="1"/>
              <a:t>staff</a:t>
            </a:r>
            <a:r>
              <a:rPr lang="da-DK" dirty="0"/>
              <a:t> at all </a:t>
            </a:r>
            <a:r>
              <a:rPr lang="da-DK" dirty="0" err="1"/>
              <a:t>levels</a:t>
            </a:r>
            <a:r>
              <a:rPr lang="da-DK" dirty="0"/>
              <a:t> to promote a </a:t>
            </a:r>
            <a:r>
              <a:rPr lang="da-DK" dirty="0" err="1"/>
              <a:t>deep</a:t>
            </a:r>
            <a:r>
              <a:rPr lang="da-DK" dirty="0"/>
              <a:t> </a:t>
            </a:r>
            <a:r>
              <a:rPr lang="da-DK" dirty="0" err="1"/>
              <a:t>understanding</a:t>
            </a:r>
            <a:r>
              <a:rPr lang="da-DK" dirty="0"/>
              <a:t> of RRI principles and </a:t>
            </a:r>
            <a:r>
              <a:rPr lang="da-DK" dirty="0" err="1"/>
              <a:t>practices</a:t>
            </a:r>
            <a:r>
              <a:rPr lang="da-DK" dirty="0"/>
              <a:t>.</a:t>
            </a:r>
          </a:p>
          <a:p>
            <a:pPr marL="285750" indent="-285750">
              <a:buChar char="•"/>
            </a:pPr>
            <a:r>
              <a:rPr lang="da-DK" b="1" dirty="0" err="1"/>
              <a:t>Curricular</a:t>
            </a:r>
            <a:r>
              <a:rPr lang="da-DK" b="1" dirty="0"/>
              <a:t> integration: </a:t>
            </a:r>
            <a:r>
              <a:rPr lang="da-DK" dirty="0" err="1"/>
              <a:t>Encourage</a:t>
            </a:r>
            <a:r>
              <a:rPr lang="da-DK" dirty="0"/>
              <a:t> the integration of RRI principles </a:t>
            </a:r>
            <a:r>
              <a:rPr lang="da-DK" dirty="0" err="1"/>
              <a:t>into</a:t>
            </a:r>
            <a:r>
              <a:rPr lang="da-DK" dirty="0"/>
              <a:t> curricula and research </a:t>
            </a:r>
            <a:r>
              <a:rPr lang="da-DK" dirty="0" err="1"/>
              <a:t>projects</a:t>
            </a:r>
            <a:r>
              <a:rPr lang="da-DK" dirty="0"/>
              <a:t> to </a:t>
            </a:r>
            <a:r>
              <a:rPr lang="da-DK" dirty="0" err="1"/>
              <a:t>educate</a:t>
            </a:r>
            <a:r>
              <a:rPr lang="da-DK" dirty="0"/>
              <a:t> the </a:t>
            </a:r>
            <a:r>
              <a:rPr lang="da-DK" dirty="0" err="1"/>
              <a:t>next</a:t>
            </a:r>
            <a:r>
              <a:rPr lang="da-DK" dirty="0"/>
              <a:t> generation of </a:t>
            </a:r>
            <a:r>
              <a:rPr lang="da-DK" dirty="0" err="1"/>
              <a:t>responsible</a:t>
            </a:r>
            <a:r>
              <a:rPr lang="da-DK" dirty="0"/>
              <a:t> innovators and </a:t>
            </a:r>
            <a:r>
              <a:rPr lang="da-DK" dirty="0" err="1"/>
              <a:t>ensure</a:t>
            </a:r>
            <a:r>
              <a:rPr lang="da-DK" dirty="0"/>
              <a:t> </a:t>
            </a:r>
            <a:r>
              <a:rPr lang="da-DK" dirty="0" err="1"/>
              <a:t>responsible</a:t>
            </a:r>
            <a:r>
              <a:rPr lang="da-DK" dirty="0"/>
              <a:t> research and innovation </a:t>
            </a:r>
            <a:r>
              <a:rPr lang="da-DK" dirty="0" err="1"/>
              <a:t>becomes</a:t>
            </a:r>
            <a:r>
              <a:rPr lang="da-DK" dirty="0"/>
              <a:t> an integral part of </a:t>
            </a:r>
            <a:r>
              <a:rPr lang="da-DK" dirty="0" err="1"/>
              <a:t>higher</a:t>
            </a:r>
            <a:r>
              <a:rPr lang="da-DK" dirty="0"/>
              <a:t> </a:t>
            </a:r>
            <a:r>
              <a:rPr lang="da-DK" dirty="0" err="1"/>
              <a:t>education</a:t>
            </a:r>
            <a:r>
              <a:rPr lang="da-DK" dirty="0"/>
              <a:t>.</a:t>
            </a:r>
          </a:p>
          <a:p>
            <a:endParaRPr lang="da-DK" dirty="0"/>
          </a:p>
        </p:txBody>
      </p:sp>
      <p:sp>
        <p:nvSpPr>
          <p:cNvPr id="3" name="Pladsholder til tekst 2">
            <a:extLst>
              <a:ext uri="{FF2B5EF4-FFF2-40B4-BE49-F238E27FC236}">
                <a16:creationId xmlns:a16="http://schemas.microsoft.com/office/drawing/2014/main" id="{BAE7073F-3F96-4D39-AA96-09D6088199B8}"/>
              </a:ext>
            </a:extLst>
          </p:cNvPr>
          <p:cNvSpPr>
            <a:spLocks noGrp="1"/>
          </p:cNvSpPr>
          <p:nvPr>
            <p:ph type="body" sz="quarter" idx="11"/>
          </p:nvPr>
        </p:nvSpPr>
        <p:spPr>
          <a:xfrm>
            <a:off x="610940" y="1744075"/>
            <a:ext cx="10963275" cy="422275"/>
          </a:xfrm>
        </p:spPr>
        <p:txBody>
          <a:bodyPr lIns="91440" tIns="45720" rIns="91440" bIns="45720" anchor="t"/>
          <a:lstStyle/>
          <a:p>
            <a:r>
              <a:rPr lang="da-DK" dirty="0" err="1"/>
              <a:t>Advancing</a:t>
            </a:r>
            <a:r>
              <a:rPr lang="da-DK" dirty="0"/>
              <a:t> RRI in institutions </a:t>
            </a:r>
            <a:r>
              <a:rPr lang="da-DK" dirty="0" err="1"/>
              <a:t>that</a:t>
            </a:r>
            <a:r>
              <a:rPr lang="da-DK" dirty="0"/>
              <a:t> do citizen science</a:t>
            </a:r>
          </a:p>
        </p:txBody>
      </p:sp>
      <p:sp>
        <p:nvSpPr>
          <p:cNvPr id="4" name="Pladsholder til tekst 3">
            <a:extLst>
              <a:ext uri="{FF2B5EF4-FFF2-40B4-BE49-F238E27FC236}">
                <a16:creationId xmlns:a16="http://schemas.microsoft.com/office/drawing/2014/main" id="{73CB7BC4-6D5C-1B15-91D7-478F8523E551}"/>
              </a:ext>
            </a:extLst>
          </p:cNvPr>
          <p:cNvSpPr>
            <a:spLocks noGrp="1"/>
          </p:cNvSpPr>
          <p:nvPr>
            <p:ph type="body" sz="quarter" idx="10"/>
          </p:nvPr>
        </p:nvSpPr>
        <p:spPr>
          <a:xfrm>
            <a:off x="2351655" y="459400"/>
            <a:ext cx="9380535" cy="422275"/>
          </a:xfrm>
        </p:spPr>
        <p:txBody>
          <a:bodyPr lIns="91440" tIns="45720" rIns="91440" bIns="45720" anchor="t"/>
          <a:lstStyle/>
          <a:p>
            <a:r>
              <a:rPr lang="da-DK" dirty="0" err="1"/>
              <a:t>Integrating</a:t>
            </a:r>
            <a:r>
              <a:rPr lang="da-DK" dirty="0"/>
              <a:t> </a:t>
            </a:r>
            <a:r>
              <a:rPr lang="da-DK" dirty="0" err="1">
                <a:ea typeface="+mj-lt"/>
                <a:cs typeface="+mj-lt"/>
              </a:rPr>
              <a:t>Responsible</a:t>
            </a:r>
            <a:r>
              <a:rPr lang="da-DK" dirty="0">
                <a:ea typeface="+mj-lt"/>
                <a:cs typeface="+mj-lt"/>
              </a:rPr>
              <a:t> Research and Innovation (RRI)</a:t>
            </a:r>
            <a:r>
              <a:rPr lang="da-DK" dirty="0"/>
              <a:t> </a:t>
            </a:r>
            <a:r>
              <a:rPr lang="da-DK" dirty="0" err="1"/>
              <a:t>into</a:t>
            </a:r>
            <a:r>
              <a:rPr lang="da-DK" dirty="0"/>
              <a:t> </a:t>
            </a:r>
            <a:r>
              <a:rPr lang="da-DK" dirty="0" err="1"/>
              <a:t>higher</a:t>
            </a:r>
            <a:r>
              <a:rPr lang="da-DK" dirty="0"/>
              <a:t> </a:t>
            </a:r>
            <a:r>
              <a:rPr lang="da-DK" dirty="0" err="1"/>
              <a:t>education</a:t>
            </a:r>
            <a:r>
              <a:rPr lang="da-DK" dirty="0"/>
              <a:t> institutions and </a:t>
            </a:r>
            <a:r>
              <a:rPr lang="da-DK" dirty="0" err="1"/>
              <a:t>citizen</a:t>
            </a:r>
            <a:r>
              <a:rPr lang="da-DK" dirty="0"/>
              <a:t> science</a:t>
            </a:r>
          </a:p>
        </p:txBody>
      </p:sp>
    </p:spTree>
    <p:extLst>
      <p:ext uri="{BB962C8B-B14F-4D97-AF65-F5344CB8AC3E}">
        <p14:creationId xmlns:p14="http://schemas.microsoft.com/office/powerpoint/2010/main" val="1619611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tabel 3">
            <a:extLst>
              <a:ext uri="{FF2B5EF4-FFF2-40B4-BE49-F238E27FC236}">
                <a16:creationId xmlns:a16="http://schemas.microsoft.com/office/drawing/2014/main" id="{F74980F8-D525-BBDE-DEDC-3D50AA459215}"/>
              </a:ext>
            </a:extLst>
          </p:cNvPr>
          <p:cNvGraphicFramePr>
            <a:graphicFrameLocks noGrp="1"/>
          </p:cNvGraphicFramePr>
          <p:nvPr>
            <p:ph type="tbl" sz="quarter" idx="13"/>
            <p:extLst>
              <p:ext uri="{D42A27DB-BD31-4B8C-83A1-F6EECF244321}">
                <p14:modId xmlns:p14="http://schemas.microsoft.com/office/powerpoint/2010/main" val="2750235002"/>
              </p:ext>
            </p:extLst>
          </p:nvPr>
        </p:nvGraphicFramePr>
        <p:xfrm>
          <a:off x="638175" y="1446213"/>
          <a:ext cx="10961688" cy="4638040"/>
        </p:xfrm>
        <a:graphic>
          <a:graphicData uri="http://schemas.openxmlformats.org/drawingml/2006/table">
            <a:tbl>
              <a:tblPr firstRow="1" bandRow="1">
                <a:tableStyleId>{5C22544A-7EE6-4342-B048-85BDC9FD1C3A}</a:tableStyleId>
              </a:tblPr>
              <a:tblGrid>
                <a:gridCol w="2740422">
                  <a:extLst>
                    <a:ext uri="{9D8B030D-6E8A-4147-A177-3AD203B41FA5}">
                      <a16:colId xmlns:a16="http://schemas.microsoft.com/office/drawing/2014/main" val="3788473044"/>
                    </a:ext>
                  </a:extLst>
                </a:gridCol>
                <a:gridCol w="2740422">
                  <a:extLst>
                    <a:ext uri="{9D8B030D-6E8A-4147-A177-3AD203B41FA5}">
                      <a16:colId xmlns:a16="http://schemas.microsoft.com/office/drawing/2014/main" val="3121105535"/>
                    </a:ext>
                  </a:extLst>
                </a:gridCol>
                <a:gridCol w="2740422">
                  <a:extLst>
                    <a:ext uri="{9D8B030D-6E8A-4147-A177-3AD203B41FA5}">
                      <a16:colId xmlns:a16="http://schemas.microsoft.com/office/drawing/2014/main" val="4097744269"/>
                    </a:ext>
                  </a:extLst>
                </a:gridCol>
                <a:gridCol w="2740422">
                  <a:extLst>
                    <a:ext uri="{9D8B030D-6E8A-4147-A177-3AD203B41FA5}">
                      <a16:colId xmlns:a16="http://schemas.microsoft.com/office/drawing/2014/main" val="3020488820"/>
                    </a:ext>
                  </a:extLst>
                </a:gridCol>
              </a:tblGrid>
              <a:tr h="370840">
                <a:tc>
                  <a:txBody>
                    <a:bodyPr/>
                    <a:lstStyle/>
                    <a:p>
                      <a:r>
                        <a:rPr lang="da-DK" dirty="0"/>
                        <a:t>RRI Dimensions</a:t>
                      </a:r>
                    </a:p>
                  </a:txBody>
                  <a:tcPr/>
                </a:tc>
                <a:tc>
                  <a:txBody>
                    <a:bodyPr/>
                    <a:lstStyle/>
                    <a:p>
                      <a:r>
                        <a:rPr lang="da-DK" err="1"/>
                        <a:t>Process</a:t>
                      </a:r>
                      <a:r>
                        <a:rPr lang="da-DK"/>
                        <a:t> </a:t>
                      </a:r>
                      <a:r>
                        <a:rPr lang="da-DK" err="1"/>
                        <a:t>evaluation</a:t>
                      </a:r>
                    </a:p>
                  </a:txBody>
                  <a:tcPr/>
                </a:tc>
                <a:tc>
                  <a:txBody>
                    <a:bodyPr/>
                    <a:lstStyle/>
                    <a:p>
                      <a:r>
                        <a:rPr lang="da-DK" err="1"/>
                        <a:t>Outcome</a:t>
                      </a:r>
                      <a:r>
                        <a:rPr lang="da-DK"/>
                        <a:t> </a:t>
                      </a:r>
                      <a:r>
                        <a:rPr lang="da-DK" err="1"/>
                        <a:t>evaluation</a:t>
                      </a:r>
                    </a:p>
                  </a:txBody>
                  <a:tcPr/>
                </a:tc>
                <a:tc>
                  <a:txBody>
                    <a:bodyPr/>
                    <a:lstStyle/>
                    <a:p>
                      <a:r>
                        <a:rPr lang="da-DK" dirty="0" err="1"/>
                        <a:t>Key</a:t>
                      </a:r>
                      <a:r>
                        <a:rPr lang="da-DK" dirty="0"/>
                        <a:t> </a:t>
                      </a:r>
                      <a:r>
                        <a:rPr lang="da-DK" dirty="0" err="1"/>
                        <a:t>actors</a:t>
                      </a:r>
                      <a:endParaRPr lang="da-DK" dirty="0"/>
                    </a:p>
                  </a:txBody>
                  <a:tcPr/>
                </a:tc>
                <a:extLst>
                  <a:ext uri="{0D108BD9-81ED-4DB2-BD59-A6C34878D82A}">
                    <a16:rowId xmlns:a16="http://schemas.microsoft.com/office/drawing/2014/main" val="3677073961"/>
                  </a:ext>
                </a:extLst>
              </a:tr>
              <a:tr h="370840">
                <a:tc>
                  <a:txBody>
                    <a:bodyPr/>
                    <a:lstStyle/>
                    <a:p>
                      <a:r>
                        <a:rPr lang="da-DK" sz="1400" b="1" dirty="0"/>
                        <a:t>Public engagement, </a:t>
                      </a:r>
                      <a:r>
                        <a:rPr lang="da-DK" sz="1400" b="1" dirty="0" err="1"/>
                        <a:t>incl</a:t>
                      </a:r>
                      <a:r>
                        <a:rPr lang="da-DK" sz="1400" b="1" dirty="0"/>
                        <a:t>. </a:t>
                      </a:r>
                      <a:r>
                        <a:rPr lang="da-DK" sz="1400" b="1" dirty="0" err="1"/>
                        <a:t>inclusiveness</a:t>
                      </a:r>
                      <a:endParaRPr lang="da-DK" dirty="0"/>
                    </a:p>
                  </a:txBody>
                  <a:tcPr/>
                </a:tc>
                <a:tc>
                  <a:txBody>
                    <a:bodyPr/>
                    <a:lstStyle/>
                    <a:p>
                      <a:pPr lvl="0">
                        <a:buNone/>
                      </a:pPr>
                      <a:r>
                        <a:rPr lang="da-DK" sz="1400" b="0" i="0" u="none" strike="noStrike" baseline="0" noProof="0">
                          <a:solidFill>
                            <a:srgbClr val="1F3643"/>
                          </a:solidFill>
                          <a:latin typeface="Montserrat Medium"/>
                        </a:rPr>
                        <a:t>Engagement methods, stakeholder participation, diversity of participants...</a:t>
                      </a:r>
                    </a:p>
                  </a:txBody>
                  <a:tcPr/>
                </a:tc>
                <a:tc>
                  <a:txBody>
                    <a:bodyPr/>
                    <a:lstStyle/>
                    <a:p>
                      <a:pPr lvl="0">
                        <a:buNone/>
                      </a:pPr>
                      <a:r>
                        <a:rPr lang="da-DK" sz="1400" b="0" i="0" u="none" strike="noStrike" noProof="0">
                          <a:solidFill>
                            <a:srgbClr val="0F0F0F"/>
                          </a:solidFill>
                          <a:latin typeface="Montserrat Medium"/>
                        </a:rPr>
                        <a:t>Inclusivity, responsiveness to public input, </a:t>
                      </a:r>
                      <a:r>
                        <a:rPr lang="da-DK" sz="1400" b="0" i="0" u="none" strike="noStrike" noProof="0">
                          <a:solidFill>
                            <a:srgbClr val="0F0F0F"/>
                          </a:solidFill>
                        </a:rPr>
                        <a:t>trust-building, empowerment</a:t>
                      </a:r>
                      <a:r>
                        <a:rPr lang="da-DK" sz="1400" b="0" i="0" u="none" strike="noStrike" noProof="0">
                          <a:solidFill>
                            <a:srgbClr val="0F0F0F"/>
                          </a:solidFill>
                          <a:latin typeface="Montserrat Medium"/>
                        </a:rPr>
                        <a:t>...</a:t>
                      </a:r>
                      <a:endParaRPr lang="da-DK" sz="1400"/>
                    </a:p>
                  </a:txBody>
                  <a:tcPr/>
                </a:tc>
                <a:tc>
                  <a:txBody>
                    <a:bodyPr/>
                    <a:lstStyle/>
                    <a:p>
                      <a:r>
                        <a:rPr lang="da-DK" sz="1400"/>
                        <a:t>Science communicators, researchers, science organisations, museums...</a:t>
                      </a:r>
                    </a:p>
                  </a:txBody>
                  <a:tcPr/>
                </a:tc>
                <a:extLst>
                  <a:ext uri="{0D108BD9-81ED-4DB2-BD59-A6C34878D82A}">
                    <a16:rowId xmlns:a16="http://schemas.microsoft.com/office/drawing/2014/main" val="1439711595"/>
                  </a:ext>
                </a:extLst>
              </a:tr>
              <a:tr h="370840">
                <a:tc>
                  <a:txBody>
                    <a:bodyPr/>
                    <a:lstStyle/>
                    <a:p>
                      <a:r>
                        <a:rPr lang="da-DK" sz="1400" b="1" dirty="0" err="1"/>
                        <a:t>Gender</a:t>
                      </a:r>
                      <a:r>
                        <a:rPr lang="da-DK" sz="1400" b="1" dirty="0"/>
                        <a:t> </a:t>
                      </a:r>
                      <a:r>
                        <a:rPr lang="da-DK" sz="1400" b="1" dirty="0" err="1"/>
                        <a:t>equality</a:t>
                      </a:r>
                      <a:endParaRPr lang="da-DK" dirty="0"/>
                    </a:p>
                  </a:txBody>
                  <a:tcPr/>
                </a:tc>
                <a:tc>
                  <a:txBody>
                    <a:bodyPr/>
                    <a:lstStyle/>
                    <a:p>
                      <a:pPr lvl="0">
                        <a:buNone/>
                      </a:pPr>
                      <a:r>
                        <a:rPr lang="da-DK" sz="1400" b="0" i="0" u="none" strike="noStrike" baseline="0" noProof="0">
                          <a:solidFill>
                            <a:srgbClr val="1F3643"/>
                          </a:solidFill>
                          <a:latin typeface="Montserrat Medium"/>
                        </a:rPr>
                        <a:t>Gender balance, gender awareness training...</a:t>
                      </a:r>
                      <a:endParaRPr lang="da-DK" err="1"/>
                    </a:p>
                  </a:txBody>
                  <a:tcPr/>
                </a:tc>
                <a:tc>
                  <a:txBody>
                    <a:bodyPr/>
                    <a:lstStyle/>
                    <a:p>
                      <a:pPr lvl="0">
                        <a:buNone/>
                      </a:pPr>
                      <a:r>
                        <a:rPr lang="da-DK" sz="1400" b="0" i="0" u="none" strike="noStrike" baseline="0" noProof="0">
                          <a:solidFill>
                            <a:srgbClr val="1F3643"/>
                          </a:solidFill>
                          <a:latin typeface="Montserrat Medium"/>
                        </a:rPr>
                        <a:t>Equal opportunities, women in leadership roles...</a:t>
                      </a:r>
                    </a:p>
                  </a:txBody>
                  <a:tcPr/>
                </a:tc>
                <a:tc>
                  <a:txBody>
                    <a:bodyPr/>
                    <a:lstStyle/>
                    <a:p>
                      <a:r>
                        <a:rPr lang="da-DK" sz="1400"/>
                        <a:t>Higher education bodies, governments...</a:t>
                      </a:r>
                    </a:p>
                  </a:txBody>
                  <a:tcPr/>
                </a:tc>
                <a:extLst>
                  <a:ext uri="{0D108BD9-81ED-4DB2-BD59-A6C34878D82A}">
                    <a16:rowId xmlns:a16="http://schemas.microsoft.com/office/drawing/2014/main" val="951181705"/>
                  </a:ext>
                </a:extLst>
              </a:tr>
              <a:tr h="370840">
                <a:tc>
                  <a:txBody>
                    <a:bodyPr/>
                    <a:lstStyle/>
                    <a:p>
                      <a:r>
                        <a:rPr lang="da-DK" sz="1400" b="1" dirty="0"/>
                        <a:t>Research </a:t>
                      </a:r>
                      <a:r>
                        <a:rPr lang="da-DK" sz="1400" b="1" dirty="0" err="1"/>
                        <a:t>ethics</a:t>
                      </a:r>
                      <a:endParaRPr lang="da-DK" sz="1400" b="1" dirty="0"/>
                    </a:p>
                  </a:txBody>
                  <a:tcPr/>
                </a:tc>
                <a:tc>
                  <a:txBody>
                    <a:bodyPr/>
                    <a:lstStyle/>
                    <a:p>
                      <a:pPr lvl="0">
                        <a:buNone/>
                      </a:pPr>
                      <a:r>
                        <a:rPr lang="da-DK" sz="1400" b="0" i="0" u="none" strike="noStrike" baseline="0" noProof="0">
                          <a:solidFill>
                            <a:srgbClr val="1F3643"/>
                          </a:solidFill>
                          <a:latin typeface="Montserrat Medium"/>
                        </a:rPr>
                        <a:t>Ethical review processes, ethics training... </a:t>
                      </a:r>
                    </a:p>
                  </a:txBody>
                  <a:tcPr/>
                </a:tc>
                <a:tc>
                  <a:txBody>
                    <a:bodyPr/>
                    <a:lstStyle/>
                    <a:p>
                      <a:pPr lvl="0">
                        <a:buNone/>
                      </a:pPr>
                      <a:r>
                        <a:rPr lang="da-DK" sz="1400" b="0" i="0" u="none" strike="noStrike" baseline="0" noProof="0">
                          <a:solidFill>
                            <a:srgbClr val="1F3643"/>
                          </a:solidFill>
                          <a:latin typeface="Montserrat Medium"/>
                        </a:rPr>
                        <a:t>Adherence to ethical guidelines...</a:t>
                      </a:r>
                      <a:endParaRPr lang="da-DK"/>
                    </a:p>
                  </a:txBody>
                  <a:tcPr/>
                </a:tc>
                <a:tc>
                  <a:txBody>
                    <a:bodyPr/>
                    <a:lstStyle/>
                    <a:p>
                      <a:r>
                        <a:rPr lang="da-DK" sz="1400"/>
                        <a:t>Researchers, managers, funders, collaborators...</a:t>
                      </a:r>
                    </a:p>
                  </a:txBody>
                  <a:tcPr/>
                </a:tc>
                <a:extLst>
                  <a:ext uri="{0D108BD9-81ED-4DB2-BD59-A6C34878D82A}">
                    <a16:rowId xmlns:a16="http://schemas.microsoft.com/office/drawing/2014/main" val="1244831768"/>
                  </a:ext>
                </a:extLst>
              </a:tr>
              <a:tr h="370840">
                <a:tc>
                  <a:txBody>
                    <a:bodyPr/>
                    <a:lstStyle/>
                    <a:p>
                      <a:r>
                        <a:rPr lang="da-DK" sz="1400" b="1" dirty="0"/>
                        <a:t>Open science</a:t>
                      </a:r>
                    </a:p>
                  </a:txBody>
                  <a:tcPr/>
                </a:tc>
                <a:tc>
                  <a:txBody>
                    <a:bodyPr/>
                    <a:lstStyle/>
                    <a:p>
                      <a:pPr lvl="0">
                        <a:buNone/>
                      </a:pPr>
                      <a:r>
                        <a:rPr lang="da-DK" sz="1400" b="0" i="0" u="none" strike="noStrike" baseline="0" noProof="0">
                          <a:solidFill>
                            <a:srgbClr val="1F3643"/>
                          </a:solidFill>
                          <a:latin typeface="Montserrat Medium"/>
                        </a:rPr>
                        <a:t>Open access awareness, data sharing practices...</a:t>
                      </a:r>
                    </a:p>
                  </a:txBody>
                  <a:tcPr/>
                </a:tc>
                <a:tc>
                  <a:txBody>
                    <a:bodyPr/>
                    <a:lstStyle/>
                    <a:p>
                      <a:pPr lvl="0">
                        <a:buNone/>
                      </a:pPr>
                      <a:r>
                        <a:rPr lang="da-DK" sz="1400" b="0" i="0" u="none" strike="noStrike" baseline="0" noProof="0">
                          <a:solidFill>
                            <a:srgbClr val="1F3643"/>
                          </a:solidFill>
                          <a:latin typeface="Montserrat Medium"/>
                        </a:rPr>
                        <a:t>Data accessibility, OA publications, collaboration...</a:t>
                      </a:r>
                    </a:p>
                  </a:txBody>
                  <a:tcPr/>
                </a:tc>
                <a:tc>
                  <a:txBody>
                    <a:bodyPr/>
                    <a:lstStyle/>
                    <a:p>
                      <a:r>
                        <a:rPr lang="da-DK" sz="1400"/>
                        <a:t>Higher education and research-perfoming orgs...</a:t>
                      </a:r>
                    </a:p>
                  </a:txBody>
                  <a:tcPr/>
                </a:tc>
                <a:extLst>
                  <a:ext uri="{0D108BD9-81ED-4DB2-BD59-A6C34878D82A}">
                    <a16:rowId xmlns:a16="http://schemas.microsoft.com/office/drawing/2014/main" val="3521423577"/>
                  </a:ext>
                </a:extLst>
              </a:tr>
              <a:tr h="370840">
                <a:tc>
                  <a:txBody>
                    <a:bodyPr/>
                    <a:lstStyle/>
                    <a:p>
                      <a:r>
                        <a:rPr lang="da-DK" sz="1400" b="1" dirty="0" err="1"/>
                        <a:t>Sustainability</a:t>
                      </a:r>
                      <a:r>
                        <a:rPr lang="da-DK" sz="1400" b="1" dirty="0"/>
                        <a:t> (social, </a:t>
                      </a:r>
                      <a:r>
                        <a:rPr lang="da-DK" sz="1400" b="1" dirty="0" err="1"/>
                        <a:t>economic</a:t>
                      </a:r>
                      <a:r>
                        <a:rPr lang="da-DK" sz="1400" b="1" dirty="0"/>
                        <a:t>, and </a:t>
                      </a:r>
                      <a:r>
                        <a:rPr lang="da-DK" sz="1400" b="1" dirty="0" err="1"/>
                        <a:t>ecological</a:t>
                      </a:r>
                      <a:r>
                        <a:rPr lang="da-DK" sz="1400" b="1" dirty="0"/>
                        <a:t>)</a:t>
                      </a:r>
                      <a:endParaRPr lang="da-DK" sz="1400" b="1" i="0" u="none" strike="noStrike" noProof="0" dirty="0">
                        <a:solidFill>
                          <a:srgbClr val="1F3643"/>
                        </a:solidFill>
                        <a:latin typeface="Montserrat Medium"/>
                      </a:endParaRPr>
                    </a:p>
                  </a:txBody>
                  <a:tcPr/>
                </a:tc>
                <a:tc>
                  <a:txBody>
                    <a:bodyPr/>
                    <a:lstStyle/>
                    <a:p>
                      <a:pPr lvl="0">
                        <a:buNone/>
                      </a:pPr>
                      <a:r>
                        <a:rPr lang="da-DK" sz="1400" b="0" i="0" u="none" strike="noStrike" baseline="0" noProof="0">
                          <a:solidFill>
                            <a:srgbClr val="1F3643"/>
                          </a:solidFill>
                          <a:latin typeface="Montserrat Medium"/>
                        </a:rPr>
                        <a:t>Sustainability assessments, ressource management...</a:t>
                      </a:r>
                    </a:p>
                  </a:txBody>
                  <a:tcPr/>
                </a:tc>
                <a:tc>
                  <a:txBody>
                    <a:bodyPr/>
                    <a:lstStyle/>
                    <a:p>
                      <a:pPr lvl="0">
                        <a:buNone/>
                      </a:pPr>
                      <a:r>
                        <a:rPr lang="da-DK" sz="1400" b="0" i="0" u="none" strike="noStrike" baseline="0" noProof="0">
                          <a:solidFill>
                            <a:srgbClr val="1F3643"/>
                          </a:solidFill>
                          <a:latin typeface="Montserrat Medium"/>
                        </a:rPr>
                        <a:t>Social equity, economic viability, ecological preservation...</a:t>
                      </a:r>
                      <a:endParaRPr lang="da-DK"/>
                    </a:p>
                  </a:txBody>
                  <a:tcPr/>
                </a:tc>
                <a:tc>
                  <a:txBody>
                    <a:bodyPr/>
                    <a:lstStyle/>
                    <a:p>
                      <a:r>
                        <a:rPr lang="da-DK" sz="1400"/>
                        <a:t>Supra-national bodies, producers, distributors, consumers, NGOs...</a:t>
                      </a:r>
                    </a:p>
                  </a:txBody>
                  <a:tcPr/>
                </a:tc>
                <a:extLst>
                  <a:ext uri="{0D108BD9-81ED-4DB2-BD59-A6C34878D82A}">
                    <a16:rowId xmlns:a16="http://schemas.microsoft.com/office/drawing/2014/main" val="899724596"/>
                  </a:ext>
                </a:extLst>
              </a:tr>
              <a:tr h="370839">
                <a:tc>
                  <a:txBody>
                    <a:bodyPr/>
                    <a:lstStyle/>
                    <a:p>
                      <a:pPr lvl="0">
                        <a:buNone/>
                      </a:pPr>
                      <a:r>
                        <a:rPr lang="da-DK" sz="1400" b="1" i="0" u="none" strike="noStrike" noProof="0" dirty="0">
                          <a:solidFill>
                            <a:srgbClr val="1F3643"/>
                          </a:solidFill>
                          <a:latin typeface="Montserrat Medium"/>
                        </a:rPr>
                        <a:t>Science </a:t>
                      </a:r>
                      <a:r>
                        <a:rPr lang="da-DK" sz="1400" b="1" i="0" u="none" strike="noStrike" noProof="0" dirty="0" err="1">
                          <a:solidFill>
                            <a:srgbClr val="1F3643"/>
                          </a:solidFill>
                          <a:latin typeface="Montserrat Medium"/>
                        </a:rPr>
                        <a:t>education</a:t>
                      </a:r>
                      <a:r>
                        <a:rPr lang="da-DK" sz="1400" b="1" i="0" u="none" strike="noStrike" noProof="0" dirty="0">
                          <a:solidFill>
                            <a:srgbClr val="1F3643"/>
                          </a:solidFill>
                          <a:latin typeface="Montserrat Medium"/>
                        </a:rPr>
                        <a:t> and </a:t>
                      </a:r>
                      <a:r>
                        <a:rPr lang="da-DK" sz="1400" b="1" i="0" u="none" strike="noStrike" noProof="0" dirty="0" err="1">
                          <a:solidFill>
                            <a:srgbClr val="1F3643"/>
                          </a:solidFill>
                          <a:latin typeface="Montserrat Medium"/>
                        </a:rPr>
                        <a:t>outreach</a:t>
                      </a:r>
                      <a:endParaRPr lang="da-DK" sz="1400" b="1" i="0" u="none" strike="noStrike" noProof="0" dirty="0">
                        <a:solidFill>
                          <a:srgbClr val="1F3643"/>
                        </a:solidFill>
                        <a:latin typeface="Montserrat Medium"/>
                      </a:endParaRPr>
                    </a:p>
                  </a:txBody>
                  <a:tcPr/>
                </a:tc>
                <a:tc>
                  <a:txBody>
                    <a:bodyPr/>
                    <a:lstStyle/>
                    <a:p>
                      <a:pPr lvl="0">
                        <a:buNone/>
                      </a:pPr>
                      <a:r>
                        <a:rPr lang="da-DK" sz="1400" b="0" i="0" u="none" strike="noStrike" baseline="0" noProof="0">
                          <a:solidFill>
                            <a:srgbClr val="1F3643"/>
                          </a:solidFill>
                          <a:latin typeface="Montserrat Medium"/>
                        </a:rPr>
                        <a:t>Education programs, outreach initiatives...</a:t>
                      </a:r>
                    </a:p>
                  </a:txBody>
                  <a:tcPr/>
                </a:tc>
                <a:tc>
                  <a:txBody>
                    <a:bodyPr/>
                    <a:lstStyle/>
                    <a:p>
                      <a:pPr lvl="0">
                        <a:buNone/>
                      </a:pPr>
                      <a:r>
                        <a:rPr lang="da-DK" sz="1400" b="0" i="0" u="none" strike="noStrike" baseline="0" noProof="0">
                          <a:solidFill>
                            <a:srgbClr val="1F3643"/>
                          </a:solidFill>
                          <a:latin typeface="Montserrat Medium"/>
                        </a:rPr>
                        <a:t>Science literacy, increased interest in STEM...</a:t>
                      </a:r>
                      <a:endParaRPr lang="da-DK"/>
                    </a:p>
                  </a:txBody>
                  <a:tcPr/>
                </a:tc>
                <a:tc>
                  <a:txBody>
                    <a:bodyPr/>
                    <a:lstStyle/>
                    <a:p>
                      <a:pPr lvl="0">
                        <a:buNone/>
                      </a:pPr>
                      <a:r>
                        <a:rPr lang="da-DK" sz="1400"/>
                        <a:t>Schools (teachers and leaders), education sector...</a:t>
                      </a:r>
                      <a:endParaRPr lang="da-DK" sz="1400" err="1"/>
                    </a:p>
                  </a:txBody>
                  <a:tcPr/>
                </a:tc>
                <a:extLst>
                  <a:ext uri="{0D108BD9-81ED-4DB2-BD59-A6C34878D82A}">
                    <a16:rowId xmlns:a16="http://schemas.microsoft.com/office/drawing/2014/main" val="3879963452"/>
                  </a:ext>
                </a:extLst>
              </a:tr>
              <a:tr h="370839">
                <a:tc>
                  <a:txBody>
                    <a:bodyPr/>
                    <a:lstStyle/>
                    <a:p>
                      <a:pPr lvl="0">
                        <a:buNone/>
                      </a:pPr>
                      <a:r>
                        <a:rPr lang="da-DK" sz="1400" b="1" i="0" u="none" strike="noStrike" noProof="0" dirty="0" err="1">
                          <a:solidFill>
                            <a:srgbClr val="1F3643"/>
                          </a:solidFill>
                          <a:latin typeface="Montserrat Medium"/>
                        </a:rPr>
                        <a:t>Governance</a:t>
                      </a:r>
                      <a:r>
                        <a:rPr lang="da-DK" sz="1400" b="1" i="0" u="none" strike="noStrike" noProof="0" dirty="0">
                          <a:solidFill>
                            <a:srgbClr val="1F3643"/>
                          </a:solidFill>
                          <a:latin typeface="Montserrat Medium"/>
                        </a:rPr>
                        <a:t>, </a:t>
                      </a:r>
                      <a:r>
                        <a:rPr lang="da-DK" sz="1400" b="1" i="0" u="none" strike="noStrike" noProof="0" dirty="0" err="1">
                          <a:solidFill>
                            <a:srgbClr val="1F3643"/>
                          </a:solidFill>
                          <a:latin typeface="Montserrat Medium"/>
                        </a:rPr>
                        <a:t>incl</a:t>
                      </a:r>
                      <a:r>
                        <a:rPr lang="da-DK" sz="1400" b="1" i="0" u="none" strike="noStrike" noProof="0" dirty="0">
                          <a:solidFill>
                            <a:srgbClr val="1F3643"/>
                          </a:solidFill>
                          <a:latin typeface="Montserrat Medium"/>
                        </a:rPr>
                        <a:t>. anticipation and </a:t>
                      </a:r>
                      <a:r>
                        <a:rPr lang="da-DK" sz="1400" b="1" i="0" u="none" strike="noStrike" noProof="0" dirty="0" err="1">
                          <a:solidFill>
                            <a:srgbClr val="1F3643"/>
                          </a:solidFill>
                          <a:latin typeface="Montserrat Medium"/>
                        </a:rPr>
                        <a:t>responsiveness</a:t>
                      </a:r>
                      <a:endParaRPr lang="da-DK" sz="1400" b="1" i="0" u="none" strike="noStrike" noProof="0" dirty="0">
                        <a:solidFill>
                          <a:srgbClr val="1F3643"/>
                        </a:solidFill>
                        <a:latin typeface="Montserrat Medium"/>
                      </a:endParaRPr>
                    </a:p>
                  </a:txBody>
                  <a:tcPr/>
                </a:tc>
                <a:tc>
                  <a:txBody>
                    <a:bodyPr/>
                    <a:lstStyle/>
                    <a:p>
                      <a:pPr lvl="0">
                        <a:buNone/>
                      </a:pPr>
                      <a:r>
                        <a:rPr lang="da-DK" sz="1400" b="0" i="0" u="none" strike="noStrike" baseline="0" noProof="0">
                          <a:solidFill>
                            <a:srgbClr val="1F3643"/>
                          </a:solidFill>
                          <a:latin typeface="Montserrat Medium"/>
                        </a:rPr>
                        <a:t>Governance structures, stakeholder involvement in decision-making...</a:t>
                      </a:r>
                      <a:endParaRPr lang="da-DK"/>
                    </a:p>
                  </a:txBody>
                  <a:tcPr/>
                </a:tc>
                <a:tc>
                  <a:txBody>
                    <a:bodyPr/>
                    <a:lstStyle/>
                    <a:p>
                      <a:pPr lvl="0">
                        <a:buNone/>
                      </a:pPr>
                      <a:r>
                        <a:rPr lang="da-DK" sz="1400" b="0" i="0" u="none" strike="noStrike" baseline="0" noProof="0">
                          <a:solidFill>
                            <a:srgbClr val="1F3643"/>
                          </a:solidFill>
                          <a:latin typeface="Montserrat Medium"/>
                        </a:rPr>
                        <a:t>Effective governance and accountability, diversity of stakeholders engaged...</a:t>
                      </a:r>
                      <a:endParaRPr lang="da-DK"/>
                    </a:p>
                  </a:txBody>
                  <a:tcPr/>
                </a:tc>
                <a:tc>
                  <a:txBody>
                    <a:bodyPr/>
                    <a:lstStyle/>
                    <a:p>
                      <a:pPr lvl="0">
                        <a:buNone/>
                      </a:pPr>
                      <a:r>
                        <a:rPr lang="da-DK" sz="1400" dirty="0" err="1"/>
                        <a:t>Governments</a:t>
                      </a:r>
                      <a:r>
                        <a:rPr lang="da-DK" sz="1400" dirty="0"/>
                        <a:t>, </a:t>
                      </a:r>
                      <a:r>
                        <a:rPr lang="da-DK" sz="1400" dirty="0" err="1"/>
                        <a:t>cities</a:t>
                      </a:r>
                      <a:r>
                        <a:rPr lang="da-DK" sz="1400" dirty="0"/>
                        <a:t>, </a:t>
                      </a:r>
                      <a:r>
                        <a:rPr lang="da-DK" sz="1400" dirty="0" err="1"/>
                        <a:t>funding</a:t>
                      </a:r>
                      <a:r>
                        <a:rPr lang="da-DK" sz="1400" dirty="0"/>
                        <a:t> </a:t>
                      </a:r>
                      <a:r>
                        <a:rPr lang="da-DK" sz="1400" dirty="0" err="1"/>
                        <a:t>bodies</a:t>
                      </a:r>
                      <a:r>
                        <a:rPr lang="da-DK" sz="1400" dirty="0"/>
                        <a:t>, civil society organisations, </a:t>
                      </a:r>
                      <a:r>
                        <a:rPr lang="da-DK" sz="1400" dirty="0" err="1"/>
                        <a:t>companies</a:t>
                      </a:r>
                      <a:r>
                        <a:rPr lang="da-DK" sz="1400" dirty="0"/>
                        <a:t>...</a:t>
                      </a:r>
                    </a:p>
                  </a:txBody>
                  <a:tcPr/>
                </a:tc>
                <a:extLst>
                  <a:ext uri="{0D108BD9-81ED-4DB2-BD59-A6C34878D82A}">
                    <a16:rowId xmlns:a16="http://schemas.microsoft.com/office/drawing/2014/main" val="2115015384"/>
                  </a:ext>
                </a:extLst>
              </a:tr>
            </a:tbl>
          </a:graphicData>
        </a:graphic>
      </p:graphicFrame>
      <p:sp>
        <p:nvSpPr>
          <p:cNvPr id="3" name="Pladsholder til tekst 2">
            <a:extLst>
              <a:ext uri="{FF2B5EF4-FFF2-40B4-BE49-F238E27FC236}">
                <a16:creationId xmlns:a16="http://schemas.microsoft.com/office/drawing/2014/main" id="{B9674E74-1BEA-BB0A-7895-B709262EB0B6}"/>
              </a:ext>
            </a:extLst>
          </p:cNvPr>
          <p:cNvSpPr>
            <a:spLocks noGrp="1"/>
          </p:cNvSpPr>
          <p:nvPr>
            <p:ph type="body" sz="quarter" idx="10"/>
          </p:nvPr>
        </p:nvSpPr>
        <p:spPr/>
        <p:txBody>
          <a:bodyPr lIns="91440" tIns="45720" rIns="91440" bIns="45720" anchor="t"/>
          <a:lstStyle/>
          <a:p>
            <a:r>
              <a:rPr lang="da-DK" dirty="0"/>
              <a:t>Evaluation dimensions for </a:t>
            </a:r>
            <a:r>
              <a:rPr lang="da-DK" dirty="0" err="1"/>
              <a:t>Responsible</a:t>
            </a:r>
            <a:r>
              <a:rPr lang="da-DK" dirty="0"/>
              <a:t> Research and Innovation (RRI) </a:t>
            </a:r>
          </a:p>
        </p:txBody>
      </p:sp>
    </p:spTree>
    <p:extLst>
      <p:ext uri="{BB962C8B-B14F-4D97-AF65-F5344CB8AC3E}">
        <p14:creationId xmlns:p14="http://schemas.microsoft.com/office/powerpoint/2010/main" val="37512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870118" y="3089073"/>
            <a:ext cx="6564895" cy="1497207"/>
          </a:xfrm>
        </p:spPr>
        <p:txBody>
          <a:bodyPr lIns="91440" tIns="45720" rIns="91440" bIns="45720" anchor="t"/>
          <a:lstStyle/>
          <a:p>
            <a:r>
              <a:rPr lang="it-IT" err="1">
                <a:solidFill>
                  <a:srgbClr val="1F3643"/>
                </a:solidFill>
                <a:ea typeface="+mj-lt"/>
                <a:cs typeface="+mj-lt"/>
              </a:rPr>
              <a:t>Defining</a:t>
            </a:r>
            <a:r>
              <a:rPr lang="it-IT">
                <a:solidFill>
                  <a:srgbClr val="1F3643"/>
                </a:solidFill>
                <a:ea typeface="+mj-lt"/>
                <a:cs typeface="+mj-lt"/>
              </a:rPr>
              <a:t> </a:t>
            </a:r>
            <a:r>
              <a:rPr lang="it-IT" err="1">
                <a:solidFill>
                  <a:srgbClr val="1F3643"/>
                </a:solidFill>
                <a:ea typeface="+mj-lt"/>
                <a:cs typeface="+mj-lt"/>
              </a:rPr>
              <a:t>relevant</a:t>
            </a:r>
            <a:r>
              <a:rPr lang="it-IT">
                <a:solidFill>
                  <a:srgbClr val="1F3643"/>
                </a:solidFill>
                <a:ea typeface="+mj-lt"/>
                <a:cs typeface="+mj-lt"/>
              </a:rPr>
              <a:t> RRI </a:t>
            </a:r>
            <a:r>
              <a:rPr lang="it-IT" err="1">
                <a:solidFill>
                  <a:srgbClr val="1F3643"/>
                </a:solidFill>
                <a:ea typeface="+mj-lt"/>
                <a:cs typeface="+mj-lt"/>
              </a:rPr>
              <a:t>indicators</a:t>
            </a:r>
            <a:r>
              <a:rPr lang="it-IT">
                <a:solidFill>
                  <a:srgbClr val="1F3643"/>
                </a:solidFill>
                <a:ea typeface="+mj-lt"/>
                <a:cs typeface="+mj-lt"/>
              </a:rPr>
              <a:t> for </a:t>
            </a:r>
            <a:r>
              <a:rPr lang="it-IT" err="1">
                <a:solidFill>
                  <a:srgbClr val="1F3643"/>
                </a:solidFill>
                <a:ea typeface="+mj-lt"/>
                <a:cs typeface="+mj-lt"/>
              </a:rPr>
              <a:t>citizen</a:t>
            </a:r>
            <a:r>
              <a:rPr lang="it-IT">
                <a:solidFill>
                  <a:srgbClr val="1F3643"/>
                </a:solidFill>
                <a:ea typeface="+mj-lt"/>
                <a:cs typeface="+mj-lt"/>
              </a:rPr>
              <a:t> science projects</a:t>
            </a:r>
            <a:endParaRPr lang="da-DK"/>
          </a:p>
        </p:txBody>
      </p:sp>
      <p:sp>
        <p:nvSpPr>
          <p:cNvPr id="4" name="Text Placeholder 2">
            <a:extLst>
              <a:ext uri="{FF2B5EF4-FFF2-40B4-BE49-F238E27FC236}">
                <a16:creationId xmlns:a16="http://schemas.microsoft.com/office/drawing/2014/main" id="{B7CC0835-D8AB-21F6-6D9A-0E9C6314123E}"/>
              </a:ext>
            </a:extLst>
          </p:cNvPr>
          <p:cNvSpPr txBox="1">
            <a:spLocks/>
          </p:cNvSpPr>
          <p:nvPr/>
        </p:nvSpPr>
        <p:spPr>
          <a:xfrm>
            <a:off x="872595" y="4941151"/>
            <a:ext cx="4518389" cy="3472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Module 4.2.3: Interactive session</a:t>
            </a:r>
          </a:p>
        </p:txBody>
      </p:sp>
    </p:spTree>
    <p:extLst>
      <p:ext uri="{BB962C8B-B14F-4D97-AF65-F5344CB8AC3E}">
        <p14:creationId xmlns:p14="http://schemas.microsoft.com/office/powerpoint/2010/main" val="2667463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7A91BC89-0AC1-2D85-3D70-B3CCD8810D17}"/>
              </a:ext>
            </a:extLst>
          </p:cNvPr>
          <p:cNvSpPr>
            <a:spLocks noGrp="1"/>
          </p:cNvSpPr>
          <p:nvPr>
            <p:ph type="body" sz="quarter" idx="12"/>
          </p:nvPr>
        </p:nvSpPr>
        <p:spPr>
          <a:xfrm>
            <a:off x="611188" y="2274888"/>
            <a:ext cx="11109517" cy="3657600"/>
          </a:xfrm>
        </p:spPr>
        <p:txBody>
          <a:bodyPr lIns="91440" tIns="45720" rIns="91440" bIns="45720" anchor="t"/>
          <a:lstStyle/>
          <a:p>
            <a:r>
              <a:rPr lang="da-DK" sz="2000" b="1" dirty="0"/>
              <a:t>In </a:t>
            </a:r>
            <a:r>
              <a:rPr lang="da-DK" sz="2000" b="1" dirty="0" err="1"/>
              <a:t>group</a:t>
            </a:r>
            <a:r>
              <a:rPr lang="da-DK" sz="2000" b="1" dirty="0"/>
              <a:t> </a:t>
            </a:r>
            <a:r>
              <a:rPr lang="da-DK" sz="2000" b="1" dirty="0" err="1"/>
              <a:t>discussions</a:t>
            </a:r>
            <a:r>
              <a:rPr lang="da-DK" sz="2000" b="1" dirty="0"/>
              <a:t>, </a:t>
            </a:r>
            <a:r>
              <a:rPr lang="da-DK" sz="2000" b="1" dirty="0" err="1"/>
              <a:t>our</a:t>
            </a:r>
            <a:r>
              <a:rPr lang="da-DK" sz="2000" b="1" dirty="0"/>
              <a:t> </a:t>
            </a:r>
            <a:r>
              <a:rPr lang="da-DK" sz="2000" b="1" dirty="0" err="1"/>
              <a:t>goal</a:t>
            </a:r>
            <a:r>
              <a:rPr lang="da-DK" sz="2000" b="1" dirty="0"/>
              <a:t> is to </a:t>
            </a:r>
            <a:r>
              <a:rPr lang="da-DK" sz="2000" b="1" dirty="0" err="1"/>
              <a:t>collectively</a:t>
            </a:r>
            <a:r>
              <a:rPr lang="da-DK" sz="2000" b="1" dirty="0"/>
              <a:t> </a:t>
            </a:r>
            <a:r>
              <a:rPr lang="da-DK" sz="2000" b="1" dirty="0" err="1"/>
              <a:t>define</a:t>
            </a:r>
            <a:r>
              <a:rPr lang="da-DK" sz="2000" b="1" dirty="0"/>
              <a:t> pertinent RRI </a:t>
            </a:r>
            <a:r>
              <a:rPr lang="da-DK" sz="2000" b="1" dirty="0" err="1"/>
              <a:t>indicators</a:t>
            </a:r>
            <a:r>
              <a:rPr lang="da-DK" sz="2000" b="1" dirty="0"/>
              <a:t> for </a:t>
            </a:r>
            <a:r>
              <a:rPr lang="da-DK" sz="2000" b="1" dirty="0" err="1"/>
              <a:t>citizen</a:t>
            </a:r>
            <a:r>
              <a:rPr lang="da-DK" sz="2000" b="1" dirty="0"/>
              <a:t> science </a:t>
            </a:r>
            <a:r>
              <a:rPr lang="da-DK" sz="2000" b="1" dirty="0" err="1"/>
              <a:t>projects</a:t>
            </a:r>
            <a:r>
              <a:rPr lang="da-DK" sz="2000" b="1" dirty="0"/>
              <a:t>, </a:t>
            </a:r>
            <a:r>
              <a:rPr lang="da-DK" sz="2000" b="1" dirty="0" err="1"/>
              <a:t>fostering</a:t>
            </a:r>
            <a:r>
              <a:rPr lang="da-DK" sz="2000" b="1" dirty="0"/>
              <a:t> a </a:t>
            </a:r>
            <a:r>
              <a:rPr lang="da-DK" sz="2000" b="1" dirty="0" err="1"/>
              <a:t>deeper</a:t>
            </a:r>
            <a:r>
              <a:rPr lang="da-DK" sz="2000" b="1" dirty="0"/>
              <a:t> </a:t>
            </a:r>
            <a:r>
              <a:rPr lang="da-DK" sz="2000" b="1" dirty="0" err="1"/>
              <a:t>comprehension</a:t>
            </a:r>
            <a:r>
              <a:rPr lang="da-DK" sz="2000" b="1" dirty="0"/>
              <a:t> of </a:t>
            </a:r>
            <a:r>
              <a:rPr lang="da-DK" sz="2000" b="1" dirty="0" err="1"/>
              <a:t>responsible</a:t>
            </a:r>
            <a:r>
              <a:rPr lang="da-DK" sz="2000" b="1" dirty="0"/>
              <a:t> and </a:t>
            </a:r>
            <a:r>
              <a:rPr lang="da-DK" sz="2000" b="1" dirty="0" err="1"/>
              <a:t>inclusive</a:t>
            </a:r>
            <a:r>
              <a:rPr lang="da-DK" sz="2000" b="1" dirty="0"/>
              <a:t> research and innovation </a:t>
            </a:r>
            <a:r>
              <a:rPr lang="da-DK" sz="2000" b="1" dirty="0" err="1"/>
              <a:t>practices</a:t>
            </a:r>
            <a:r>
              <a:rPr lang="da-DK" sz="2000" b="1" dirty="0"/>
              <a:t> in </a:t>
            </a:r>
            <a:r>
              <a:rPr lang="da-DK" sz="2000" b="1" dirty="0" err="1"/>
              <a:t>this</a:t>
            </a:r>
            <a:r>
              <a:rPr lang="da-DK" sz="2000" b="1" dirty="0"/>
              <a:t> </a:t>
            </a:r>
            <a:r>
              <a:rPr lang="da-DK" sz="2000" b="1" dirty="0" err="1"/>
              <a:t>context</a:t>
            </a:r>
            <a:r>
              <a:rPr lang="da-DK" sz="2000" b="1" dirty="0"/>
              <a:t>.</a:t>
            </a:r>
            <a:endParaRPr lang="da-DK" dirty="0"/>
          </a:p>
          <a:p>
            <a:pPr marL="342900" indent="-342900">
              <a:buChar char="•"/>
            </a:pPr>
            <a:r>
              <a:rPr lang="da-DK" b="1" dirty="0"/>
              <a:t>Brainstorming (10 </a:t>
            </a:r>
            <a:r>
              <a:rPr lang="da-DK" b="1" dirty="0" err="1"/>
              <a:t>minutes</a:t>
            </a:r>
            <a:r>
              <a:rPr lang="da-DK" b="1" dirty="0"/>
              <a:t>):</a:t>
            </a:r>
            <a:r>
              <a:rPr lang="da-DK" dirty="0"/>
              <a:t> In small </a:t>
            </a:r>
            <a:r>
              <a:rPr lang="da-DK" dirty="0" err="1"/>
              <a:t>groups</a:t>
            </a:r>
            <a:r>
              <a:rPr lang="da-DK" dirty="0"/>
              <a:t>, </a:t>
            </a:r>
            <a:r>
              <a:rPr lang="da-DK" dirty="0" err="1"/>
              <a:t>please</a:t>
            </a:r>
            <a:r>
              <a:rPr lang="da-DK" dirty="0"/>
              <a:t> </a:t>
            </a:r>
            <a:r>
              <a:rPr lang="da-DK" dirty="0" err="1"/>
              <a:t>consider</a:t>
            </a:r>
            <a:r>
              <a:rPr lang="da-DK" dirty="0"/>
              <a:t> the </a:t>
            </a:r>
            <a:r>
              <a:rPr lang="da-DK" dirty="0" err="1"/>
              <a:t>key</a:t>
            </a:r>
            <a:r>
              <a:rPr lang="da-DK" dirty="0"/>
              <a:t> RRI dimensions </a:t>
            </a:r>
            <a:r>
              <a:rPr lang="da-DK" dirty="0" err="1"/>
              <a:t>outlined</a:t>
            </a:r>
            <a:r>
              <a:rPr lang="da-DK" dirty="0"/>
              <a:t> in the handout. </a:t>
            </a:r>
            <a:r>
              <a:rPr lang="da-DK" dirty="0" err="1"/>
              <a:t>Each</a:t>
            </a:r>
            <a:r>
              <a:rPr lang="da-DK" dirty="0"/>
              <a:t> </a:t>
            </a:r>
            <a:r>
              <a:rPr lang="da-DK" dirty="0" err="1"/>
              <a:t>group</a:t>
            </a:r>
            <a:r>
              <a:rPr lang="da-DK" dirty="0"/>
              <a:t> </a:t>
            </a:r>
            <a:r>
              <a:rPr lang="da-DK" dirty="0" err="1"/>
              <a:t>should</a:t>
            </a:r>
            <a:r>
              <a:rPr lang="da-DK" dirty="0"/>
              <a:t> brainstorm and </a:t>
            </a:r>
            <a:r>
              <a:rPr lang="da-DK" dirty="0" err="1"/>
              <a:t>compile</a:t>
            </a:r>
            <a:r>
              <a:rPr lang="da-DK" dirty="0"/>
              <a:t> a list of </a:t>
            </a:r>
            <a:r>
              <a:rPr lang="da-DK" dirty="0" err="1"/>
              <a:t>specific</a:t>
            </a:r>
            <a:r>
              <a:rPr lang="da-DK" dirty="0"/>
              <a:t> </a:t>
            </a:r>
            <a:r>
              <a:rPr lang="da-DK" dirty="0" err="1"/>
              <a:t>indicators</a:t>
            </a:r>
            <a:r>
              <a:rPr lang="da-DK" dirty="0"/>
              <a:t> </a:t>
            </a:r>
            <a:r>
              <a:rPr lang="da-DK" dirty="0" err="1"/>
              <a:t>within</a:t>
            </a:r>
            <a:r>
              <a:rPr lang="da-DK" dirty="0"/>
              <a:t> </a:t>
            </a:r>
            <a:r>
              <a:rPr lang="da-DK" dirty="0" err="1"/>
              <a:t>these</a:t>
            </a:r>
            <a:r>
              <a:rPr lang="da-DK" dirty="0"/>
              <a:t> dimensions </a:t>
            </a:r>
            <a:r>
              <a:rPr lang="da-DK" dirty="0" err="1"/>
              <a:t>that</a:t>
            </a:r>
            <a:r>
              <a:rPr lang="da-DK" dirty="0"/>
              <a:t> hold </a:t>
            </a:r>
            <a:r>
              <a:rPr lang="da-DK" dirty="0" err="1"/>
              <a:t>relevance</a:t>
            </a:r>
            <a:r>
              <a:rPr lang="da-DK" dirty="0"/>
              <a:t> for </a:t>
            </a:r>
            <a:r>
              <a:rPr lang="da-DK" dirty="0" err="1"/>
              <a:t>citizen</a:t>
            </a:r>
            <a:r>
              <a:rPr lang="da-DK" dirty="0"/>
              <a:t> science </a:t>
            </a:r>
            <a:r>
              <a:rPr lang="da-DK" dirty="0" err="1"/>
              <a:t>projects</a:t>
            </a:r>
            <a:r>
              <a:rPr lang="da-DK" dirty="0"/>
              <a:t> (</a:t>
            </a:r>
            <a:r>
              <a:rPr lang="da-DK" dirty="0" err="1"/>
              <a:t>such</a:t>
            </a:r>
            <a:r>
              <a:rPr lang="da-DK" dirty="0"/>
              <a:t> as </a:t>
            </a:r>
            <a:r>
              <a:rPr lang="da-DK" dirty="0" err="1"/>
              <a:t>Pollinator</a:t>
            </a:r>
            <a:r>
              <a:rPr lang="da-DK" dirty="0"/>
              <a:t> </a:t>
            </a:r>
            <a:r>
              <a:rPr lang="da-DK" dirty="0" err="1"/>
              <a:t>Paradise</a:t>
            </a:r>
            <a:r>
              <a:rPr lang="da-DK" dirty="0"/>
              <a:t> from the </a:t>
            </a:r>
            <a:r>
              <a:rPr lang="da-DK" dirty="0" err="1"/>
              <a:t>previous</a:t>
            </a:r>
            <a:r>
              <a:rPr lang="da-DK" dirty="0"/>
              <a:t> </a:t>
            </a:r>
            <a:r>
              <a:rPr lang="da-DK" dirty="0" err="1"/>
              <a:t>interactive</a:t>
            </a:r>
            <a:r>
              <a:rPr lang="da-DK" dirty="0"/>
              <a:t> session). </a:t>
            </a:r>
          </a:p>
          <a:p>
            <a:pPr marL="342900" indent="-342900">
              <a:buFont typeface="Arial"/>
              <a:buChar char="•"/>
            </a:pPr>
            <a:r>
              <a:rPr lang="da-DK" b="1" dirty="0" err="1"/>
              <a:t>Sharing</a:t>
            </a:r>
            <a:r>
              <a:rPr lang="da-DK" b="1" dirty="0"/>
              <a:t> and </a:t>
            </a:r>
            <a:r>
              <a:rPr lang="da-DK" b="1" dirty="0" err="1"/>
              <a:t>discussion</a:t>
            </a:r>
            <a:r>
              <a:rPr lang="da-DK" b="1" dirty="0"/>
              <a:t> (10 </a:t>
            </a:r>
            <a:r>
              <a:rPr lang="da-DK" b="1" dirty="0" err="1"/>
              <a:t>minutes</a:t>
            </a:r>
            <a:r>
              <a:rPr lang="da-DK" b="1" dirty="0"/>
              <a:t>):</a:t>
            </a:r>
            <a:r>
              <a:rPr lang="da-DK" dirty="0"/>
              <a:t> </a:t>
            </a:r>
            <a:r>
              <a:rPr lang="da-DK" dirty="0" err="1"/>
              <a:t>Each</a:t>
            </a:r>
            <a:r>
              <a:rPr lang="da-DK" dirty="0"/>
              <a:t> </a:t>
            </a:r>
            <a:r>
              <a:rPr lang="da-DK" dirty="0" err="1"/>
              <a:t>group</a:t>
            </a:r>
            <a:r>
              <a:rPr lang="da-DK" dirty="0"/>
              <a:t> </a:t>
            </a:r>
            <a:r>
              <a:rPr lang="da-DK" dirty="0" err="1"/>
              <a:t>will</a:t>
            </a:r>
            <a:r>
              <a:rPr lang="da-DK" dirty="0"/>
              <a:t> present </a:t>
            </a:r>
            <a:r>
              <a:rPr lang="da-DK" dirty="0" err="1"/>
              <a:t>one</a:t>
            </a:r>
            <a:r>
              <a:rPr lang="da-DK" dirty="0"/>
              <a:t> or </a:t>
            </a:r>
            <a:r>
              <a:rPr lang="da-DK" dirty="0" err="1"/>
              <a:t>two</a:t>
            </a:r>
            <a:r>
              <a:rPr lang="da-DK" dirty="0"/>
              <a:t> </a:t>
            </a:r>
            <a:r>
              <a:rPr lang="da-DK" dirty="0" err="1"/>
              <a:t>indicators</a:t>
            </a:r>
            <a:r>
              <a:rPr lang="da-DK" dirty="0"/>
              <a:t> </a:t>
            </a:r>
            <a:r>
              <a:rPr lang="da-DK" dirty="0" err="1"/>
              <a:t>they</a:t>
            </a:r>
            <a:r>
              <a:rPr lang="da-DK" dirty="0"/>
              <a:t> have </a:t>
            </a:r>
            <a:r>
              <a:rPr lang="da-DK" dirty="0" err="1"/>
              <a:t>generated</a:t>
            </a:r>
            <a:r>
              <a:rPr lang="da-DK" dirty="0"/>
              <a:t> for a general </a:t>
            </a:r>
            <a:r>
              <a:rPr lang="da-DK" dirty="0" err="1"/>
              <a:t>discussion</a:t>
            </a:r>
            <a:r>
              <a:rPr lang="da-DK" dirty="0"/>
              <a:t> on </a:t>
            </a:r>
            <a:r>
              <a:rPr lang="da-DK" dirty="0" err="1"/>
              <a:t>their</a:t>
            </a:r>
            <a:r>
              <a:rPr lang="da-DK" dirty="0"/>
              <a:t> RRI </a:t>
            </a:r>
            <a:r>
              <a:rPr lang="da-DK" dirty="0" err="1"/>
              <a:t>significance</a:t>
            </a:r>
            <a:r>
              <a:rPr lang="da-DK" dirty="0"/>
              <a:t> and potential </a:t>
            </a:r>
            <a:r>
              <a:rPr lang="da-DK" dirty="0" err="1"/>
              <a:t>impact</a:t>
            </a:r>
            <a:r>
              <a:rPr lang="da-DK" dirty="0"/>
              <a:t> on </a:t>
            </a:r>
            <a:r>
              <a:rPr lang="da-DK" dirty="0" err="1"/>
              <a:t>citizen</a:t>
            </a:r>
            <a:r>
              <a:rPr lang="da-DK" dirty="0"/>
              <a:t> science </a:t>
            </a:r>
            <a:r>
              <a:rPr lang="da-DK" dirty="0" err="1"/>
              <a:t>projects</a:t>
            </a:r>
            <a:r>
              <a:rPr lang="da-DK" dirty="0"/>
              <a:t>.</a:t>
            </a:r>
          </a:p>
          <a:p>
            <a:pPr marL="342900" indent="-342900">
              <a:buFont typeface="Arial"/>
              <a:buChar char="•"/>
            </a:pPr>
            <a:r>
              <a:rPr lang="da-DK" b="1" dirty="0" err="1"/>
              <a:t>Consolidation</a:t>
            </a:r>
            <a:r>
              <a:rPr lang="da-DK" b="1" dirty="0"/>
              <a:t> and </a:t>
            </a:r>
            <a:r>
              <a:rPr lang="da-DK" b="1" dirty="0" err="1"/>
              <a:t>conclusion</a:t>
            </a:r>
            <a:r>
              <a:rPr lang="da-DK" b="1" dirty="0"/>
              <a:t> (10 </a:t>
            </a:r>
            <a:r>
              <a:rPr lang="da-DK" b="1" dirty="0" err="1"/>
              <a:t>minutes</a:t>
            </a:r>
            <a:r>
              <a:rPr lang="da-DK" b="1" dirty="0"/>
              <a:t>): </a:t>
            </a:r>
            <a:r>
              <a:rPr lang="da-DK" dirty="0"/>
              <a:t>In </a:t>
            </a:r>
            <a:r>
              <a:rPr lang="da-DK" dirty="0" err="1"/>
              <a:t>groups</a:t>
            </a:r>
            <a:r>
              <a:rPr lang="da-DK" dirty="0"/>
              <a:t>, </a:t>
            </a:r>
            <a:r>
              <a:rPr lang="da-DK" dirty="0" err="1"/>
              <a:t>discuss</a:t>
            </a:r>
            <a:r>
              <a:rPr lang="da-DK" dirty="0"/>
              <a:t> </a:t>
            </a:r>
            <a:r>
              <a:rPr lang="da-DK" dirty="0" err="1"/>
              <a:t>common</a:t>
            </a:r>
            <a:r>
              <a:rPr lang="da-DK" dirty="0"/>
              <a:t> </a:t>
            </a:r>
            <a:r>
              <a:rPr lang="da-DK" dirty="0" err="1"/>
              <a:t>themes</a:t>
            </a:r>
            <a:r>
              <a:rPr lang="da-DK" dirty="0"/>
              <a:t> and trends </a:t>
            </a:r>
            <a:r>
              <a:rPr lang="da-DK" dirty="0" err="1"/>
              <a:t>that</a:t>
            </a:r>
            <a:r>
              <a:rPr lang="da-DK" dirty="0"/>
              <a:t> </a:t>
            </a:r>
            <a:r>
              <a:rPr lang="da-DK" dirty="0" err="1"/>
              <a:t>emerged</a:t>
            </a:r>
            <a:r>
              <a:rPr lang="da-DK" dirty="0"/>
              <a:t> from the </a:t>
            </a:r>
            <a:r>
              <a:rPr lang="da-DK" dirty="0" err="1"/>
              <a:t>shared</a:t>
            </a:r>
            <a:r>
              <a:rPr lang="da-DK" dirty="0"/>
              <a:t> </a:t>
            </a:r>
            <a:r>
              <a:rPr lang="da-DK" dirty="0" err="1"/>
              <a:t>indicators</a:t>
            </a:r>
            <a:r>
              <a:rPr lang="da-DK" dirty="0"/>
              <a:t>. Select a </a:t>
            </a:r>
            <a:r>
              <a:rPr lang="da-DK" dirty="0" err="1"/>
              <a:t>few</a:t>
            </a:r>
            <a:r>
              <a:rPr lang="da-DK" dirty="0"/>
              <a:t> </a:t>
            </a:r>
            <a:r>
              <a:rPr lang="da-DK" dirty="0" err="1"/>
              <a:t>indicators</a:t>
            </a:r>
            <a:r>
              <a:rPr lang="da-DK" dirty="0"/>
              <a:t> </a:t>
            </a:r>
            <a:r>
              <a:rPr lang="da-DK" dirty="0" err="1"/>
              <a:t>that</a:t>
            </a:r>
            <a:r>
              <a:rPr lang="da-DK" dirty="0"/>
              <a:t> </a:t>
            </a:r>
            <a:r>
              <a:rPr lang="da-DK" dirty="0" err="1"/>
              <a:t>seemed</a:t>
            </a:r>
            <a:r>
              <a:rPr lang="da-DK" dirty="0"/>
              <a:t> </a:t>
            </a:r>
            <a:r>
              <a:rPr lang="da-DK" dirty="0" err="1"/>
              <a:t>particularly</a:t>
            </a:r>
            <a:r>
              <a:rPr lang="da-DK" dirty="0"/>
              <a:t> </a:t>
            </a:r>
            <a:r>
              <a:rPr lang="da-DK" dirty="0" err="1"/>
              <a:t>important</a:t>
            </a:r>
            <a:r>
              <a:rPr lang="da-DK" dirty="0"/>
              <a:t> or </a:t>
            </a:r>
            <a:r>
              <a:rPr lang="da-DK" dirty="0" err="1"/>
              <a:t>universally</a:t>
            </a:r>
            <a:r>
              <a:rPr lang="da-DK" dirty="0"/>
              <a:t> </a:t>
            </a:r>
            <a:r>
              <a:rPr lang="da-DK" dirty="0" err="1"/>
              <a:t>applicable</a:t>
            </a:r>
            <a:r>
              <a:rPr lang="da-DK" dirty="0"/>
              <a:t> to </a:t>
            </a:r>
            <a:r>
              <a:rPr lang="da-DK" dirty="0" err="1"/>
              <a:t>citizen</a:t>
            </a:r>
            <a:r>
              <a:rPr lang="da-DK" dirty="0"/>
              <a:t> science.</a:t>
            </a:r>
          </a:p>
          <a:p>
            <a:pPr marL="342900" indent="-342900">
              <a:buChar char="•"/>
            </a:pPr>
            <a:endParaRPr lang="da-DK" sz="2000" b="1" dirty="0"/>
          </a:p>
        </p:txBody>
      </p:sp>
      <p:sp>
        <p:nvSpPr>
          <p:cNvPr id="3" name="Pladsholder til tekst 2">
            <a:extLst>
              <a:ext uri="{FF2B5EF4-FFF2-40B4-BE49-F238E27FC236}">
                <a16:creationId xmlns:a16="http://schemas.microsoft.com/office/drawing/2014/main" id="{081F0C09-EA8F-3097-8381-52E5F563A458}"/>
              </a:ext>
            </a:extLst>
          </p:cNvPr>
          <p:cNvSpPr>
            <a:spLocks noGrp="1"/>
          </p:cNvSpPr>
          <p:nvPr>
            <p:ph type="body" sz="quarter" idx="11"/>
          </p:nvPr>
        </p:nvSpPr>
        <p:spPr/>
        <p:txBody>
          <a:bodyPr lIns="91440" tIns="45720" rIns="91440" bIns="45720" anchor="t"/>
          <a:lstStyle/>
          <a:p>
            <a:r>
              <a:rPr lang="en-GB">
                <a:ea typeface="+mn-lt"/>
                <a:cs typeface="+mn-lt"/>
              </a:rPr>
              <a:t>Interactive session – 30 min</a:t>
            </a:r>
            <a:endParaRPr lang="da-DK" b="0"/>
          </a:p>
        </p:txBody>
      </p:sp>
      <p:sp>
        <p:nvSpPr>
          <p:cNvPr id="2" name="Pladsholder til tekst 1">
            <a:extLst>
              <a:ext uri="{FF2B5EF4-FFF2-40B4-BE49-F238E27FC236}">
                <a16:creationId xmlns:a16="http://schemas.microsoft.com/office/drawing/2014/main" id="{F4E387AC-4EC5-F6A5-AB7F-5F5E58D93EFB}"/>
              </a:ext>
            </a:extLst>
          </p:cNvPr>
          <p:cNvSpPr>
            <a:spLocks noGrp="1"/>
          </p:cNvSpPr>
          <p:nvPr>
            <p:ph type="body" sz="quarter" idx="10"/>
          </p:nvPr>
        </p:nvSpPr>
        <p:spPr/>
        <p:txBody>
          <a:bodyPr lIns="91440" tIns="45720" rIns="91440" bIns="45720" anchor="t"/>
          <a:lstStyle/>
          <a:p>
            <a:r>
              <a:rPr lang="da-DK" dirty="0" err="1"/>
              <a:t>Defining</a:t>
            </a:r>
            <a:r>
              <a:rPr lang="da-DK" dirty="0"/>
              <a:t> relevant </a:t>
            </a:r>
            <a:r>
              <a:rPr lang="da-DK" dirty="0" err="1"/>
              <a:t>Responsible</a:t>
            </a:r>
            <a:r>
              <a:rPr lang="da-DK" dirty="0"/>
              <a:t> Research and Innovation (RRI) </a:t>
            </a:r>
            <a:r>
              <a:rPr lang="da-DK" dirty="0" err="1"/>
              <a:t>indicators</a:t>
            </a:r>
            <a:r>
              <a:rPr lang="da-DK" dirty="0"/>
              <a:t> for </a:t>
            </a:r>
            <a:r>
              <a:rPr lang="da-DK" dirty="0" err="1"/>
              <a:t>citizen</a:t>
            </a:r>
            <a:r>
              <a:rPr lang="da-DK" dirty="0"/>
              <a:t> science</a:t>
            </a:r>
          </a:p>
        </p:txBody>
      </p:sp>
    </p:spTree>
    <p:extLst>
      <p:ext uri="{BB962C8B-B14F-4D97-AF65-F5344CB8AC3E}">
        <p14:creationId xmlns:p14="http://schemas.microsoft.com/office/powerpoint/2010/main" val="2390794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0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EAD80C-662C-A0C6-CE30-4E8AD95AE3D3}"/>
              </a:ext>
            </a:extLst>
          </p:cNvPr>
          <p:cNvSpPr>
            <a:spLocks noGrp="1"/>
          </p:cNvSpPr>
          <p:nvPr>
            <p:ph type="body" sz="quarter" idx="12"/>
          </p:nvPr>
        </p:nvSpPr>
        <p:spPr>
          <a:xfrm>
            <a:off x="1110216" y="2172417"/>
            <a:ext cx="5496071" cy="2195344"/>
          </a:xfrm>
        </p:spPr>
        <p:txBody>
          <a:bodyPr/>
          <a:lstStyle/>
          <a:p>
            <a:r>
              <a:rPr lang="en-US" dirty="0"/>
              <a:t>Strategic approaches to citizen science in RPOs: Policies and planning</a:t>
            </a:r>
          </a:p>
        </p:txBody>
      </p:sp>
      <p:sp>
        <p:nvSpPr>
          <p:cNvPr id="2" name="Text Placeholder 1">
            <a:extLst>
              <a:ext uri="{FF2B5EF4-FFF2-40B4-BE49-F238E27FC236}">
                <a16:creationId xmlns:a16="http://schemas.microsoft.com/office/drawing/2014/main" id="{FC11F48E-2510-FF82-D315-8E40585BE68B}"/>
              </a:ext>
            </a:extLst>
          </p:cNvPr>
          <p:cNvSpPr txBox="1">
            <a:spLocks/>
          </p:cNvSpPr>
          <p:nvPr/>
        </p:nvSpPr>
        <p:spPr>
          <a:xfrm>
            <a:off x="1110216" y="5070361"/>
            <a:ext cx="5386000"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Training Module 4.1.1</a:t>
            </a:r>
          </a:p>
        </p:txBody>
      </p:sp>
    </p:spTree>
    <p:extLst>
      <p:ext uri="{BB962C8B-B14F-4D97-AF65-F5344CB8AC3E}">
        <p14:creationId xmlns:p14="http://schemas.microsoft.com/office/powerpoint/2010/main" val="4107813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AEE842-A56C-0D0C-3A84-CB84AA7FE2CF}"/>
              </a:ext>
            </a:extLst>
          </p:cNvPr>
          <p:cNvSpPr>
            <a:spLocks noGrp="1"/>
          </p:cNvSpPr>
          <p:nvPr>
            <p:ph type="body" sz="quarter" idx="12"/>
          </p:nvPr>
        </p:nvSpPr>
        <p:spPr>
          <a:xfrm>
            <a:off x="610940" y="1852612"/>
            <a:ext cx="10963275" cy="3657600"/>
          </a:xfrm>
        </p:spPr>
        <p:txBody>
          <a:bodyPr/>
          <a:lstStyle/>
          <a:p>
            <a:r>
              <a:rPr lang="en-US" sz="2800"/>
              <a:t>Policies (very few examples for citizen science)</a:t>
            </a:r>
            <a:endParaRPr lang="en-US"/>
          </a:p>
          <a:p>
            <a:pPr marL="285750" indent="-285750">
              <a:buFont typeface="Arial" panose="020B0604020202020204" pitchFamily="34" charset="0"/>
              <a:buChar char="•"/>
            </a:pPr>
            <a:r>
              <a:rPr lang="en-US" sz="2400"/>
              <a:t>Set of principles or guidelines established by </a:t>
            </a:r>
            <a:r>
              <a:rPr lang="en-US" sz="2400" err="1"/>
              <a:t>organisations</a:t>
            </a:r>
            <a:r>
              <a:rPr lang="en-US" sz="2400"/>
              <a:t> (or government) to influence and determine decisions and actions</a:t>
            </a:r>
          </a:p>
          <a:p>
            <a:pPr marL="285750" indent="-285750">
              <a:buFont typeface="Arial" panose="020B0604020202020204" pitchFamily="34" charset="0"/>
              <a:buChar char="•"/>
            </a:pPr>
            <a:r>
              <a:rPr lang="en-US" sz="2400"/>
              <a:t>Usually stable and do not change frequently</a:t>
            </a:r>
          </a:p>
          <a:p>
            <a:pPr marL="285750" indent="-285750">
              <a:buFont typeface="Arial" panose="020B0604020202020204" pitchFamily="34" charset="0"/>
              <a:buChar char="•"/>
            </a:pPr>
            <a:endParaRPr lang="en-US"/>
          </a:p>
          <a:p>
            <a:r>
              <a:rPr lang="en-US" sz="2800"/>
              <a:t>Strategies</a:t>
            </a:r>
            <a:endParaRPr lang="en-US"/>
          </a:p>
          <a:p>
            <a:pPr marL="285750" indent="-285750">
              <a:buFont typeface="Arial" panose="020B0604020202020204" pitchFamily="34" charset="0"/>
              <a:buChar char="•"/>
            </a:pPr>
            <a:r>
              <a:rPr lang="en-US" sz="2400"/>
              <a:t>Plan of action to achieve specific goals, usually more focused than policies</a:t>
            </a:r>
          </a:p>
          <a:p>
            <a:pPr marL="285750" indent="-285750">
              <a:buFont typeface="Arial" panose="020B0604020202020204" pitchFamily="34" charset="0"/>
              <a:buChar char="•"/>
            </a:pPr>
            <a:r>
              <a:rPr lang="da-DK" sz="2400" err="1"/>
              <a:t>Usually</a:t>
            </a:r>
            <a:r>
              <a:rPr lang="da-DK" sz="2400"/>
              <a:t> </a:t>
            </a:r>
            <a:r>
              <a:rPr lang="da-DK" sz="2400" err="1"/>
              <a:t>adapted</a:t>
            </a:r>
            <a:r>
              <a:rPr lang="da-DK" sz="2400"/>
              <a:t> or </a:t>
            </a:r>
            <a:r>
              <a:rPr lang="da-DK" sz="2400" err="1"/>
              <a:t>adjusted</a:t>
            </a:r>
            <a:r>
              <a:rPr lang="da-DK" sz="2400"/>
              <a:t> on a </a:t>
            </a:r>
            <a:r>
              <a:rPr lang="da-DK" sz="2400" err="1"/>
              <a:t>regular</a:t>
            </a:r>
            <a:r>
              <a:rPr lang="da-DK" sz="2400"/>
              <a:t> basis, </a:t>
            </a:r>
            <a:r>
              <a:rPr lang="da-DK" sz="2400" err="1"/>
              <a:t>e.g</a:t>
            </a:r>
            <a:r>
              <a:rPr lang="da-DK" sz="2400"/>
              <a:t>. </a:t>
            </a:r>
            <a:r>
              <a:rPr lang="da-DK" sz="2400" err="1"/>
              <a:t>every</a:t>
            </a:r>
            <a:r>
              <a:rPr lang="da-DK" sz="2400"/>
              <a:t> 5 </a:t>
            </a:r>
            <a:r>
              <a:rPr lang="da-DK" sz="2400" err="1"/>
              <a:t>years</a:t>
            </a:r>
            <a:r>
              <a:rPr lang="da-DK" sz="2400"/>
              <a:t> or </a:t>
            </a:r>
            <a:r>
              <a:rPr lang="da-DK" sz="2400" err="1"/>
              <a:t>when</a:t>
            </a:r>
            <a:r>
              <a:rPr lang="da-DK" sz="2400"/>
              <a:t> </a:t>
            </a:r>
            <a:r>
              <a:rPr lang="da-DK" sz="2400" err="1"/>
              <a:t>circumstances</a:t>
            </a:r>
            <a:r>
              <a:rPr lang="da-DK" sz="2400"/>
              <a:t> </a:t>
            </a:r>
            <a:r>
              <a:rPr lang="da-DK" sz="2400" err="1"/>
              <a:t>change</a:t>
            </a:r>
            <a:endParaRPr lang="da-DK" sz="2400"/>
          </a:p>
        </p:txBody>
      </p:sp>
      <p:sp>
        <p:nvSpPr>
          <p:cNvPr id="3" name="Text Placeholder 2">
            <a:extLst>
              <a:ext uri="{FF2B5EF4-FFF2-40B4-BE49-F238E27FC236}">
                <a16:creationId xmlns:a16="http://schemas.microsoft.com/office/drawing/2014/main" id="{394848A4-FCCA-70BD-9361-776C9C669F5D}"/>
              </a:ext>
            </a:extLst>
          </p:cNvPr>
          <p:cNvSpPr>
            <a:spLocks noGrp="1"/>
          </p:cNvSpPr>
          <p:nvPr>
            <p:ph type="body" sz="quarter" idx="11"/>
          </p:nvPr>
        </p:nvSpPr>
        <p:spPr>
          <a:xfrm>
            <a:off x="610940" y="1156006"/>
            <a:ext cx="10963275" cy="422275"/>
          </a:xfrm>
        </p:spPr>
        <p:txBody>
          <a:bodyPr/>
          <a:lstStyle/>
          <a:p>
            <a:r>
              <a:rPr lang="en-US"/>
              <a:t>Varied approaches to integrating citizen science</a:t>
            </a:r>
            <a:endParaRPr lang="da-DK"/>
          </a:p>
        </p:txBody>
      </p:sp>
      <p:sp>
        <p:nvSpPr>
          <p:cNvPr id="4" name="Text Placeholder 3">
            <a:extLst>
              <a:ext uri="{FF2B5EF4-FFF2-40B4-BE49-F238E27FC236}">
                <a16:creationId xmlns:a16="http://schemas.microsoft.com/office/drawing/2014/main" id="{5F92080D-3AC0-FEA8-63C5-46CA8541F801}"/>
              </a:ext>
            </a:extLst>
          </p:cNvPr>
          <p:cNvSpPr>
            <a:spLocks noGrp="1"/>
          </p:cNvSpPr>
          <p:nvPr>
            <p:ph type="body" sz="quarter" idx="10"/>
          </p:nvPr>
        </p:nvSpPr>
        <p:spPr/>
        <p:txBody>
          <a:bodyPr/>
          <a:lstStyle/>
          <a:p>
            <a:r>
              <a:rPr lang="en-US"/>
              <a:t>Citizen science strategies and policies</a:t>
            </a:r>
            <a:endParaRPr lang="da-DK"/>
          </a:p>
        </p:txBody>
      </p:sp>
    </p:spTree>
    <p:extLst>
      <p:ext uri="{BB962C8B-B14F-4D97-AF65-F5344CB8AC3E}">
        <p14:creationId xmlns:p14="http://schemas.microsoft.com/office/powerpoint/2010/main" val="9078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601A28-E4C5-39AA-E0B6-A63F53B424D3}"/>
              </a:ext>
            </a:extLst>
          </p:cNvPr>
          <p:cNvSpPr>
            <a:spLocks noGrp="1"/>
          </p:cNvSpPr>
          <p:nvPr>
            <p:ph type="body" sz="quarter" idx="11"/>
          </p:nvPr>
        </p:nvSpPr>
        <p:spPr>
          <a:xfrm>
            <a:off x="610940" y="1034198"/>
            <a:ext cx="10963275" cy="422275"/>
          </a:xfrm>
        </p:spPr>
        <p:txBody>
          <a:bodyPr/>
          <a:lstStyle/>
          <a:p>
            <a:r>
              <a:rPr lang="en-US" sz="2500"/>
              <a:t>Building on US Crowdsourcing and Citizen Science Act 2017</a:t>
            </a:r>
            <a:endParaRPr lang="da-DK" sz="2500"/>
          </a:p>
        </p:txBody>
      </p:sp>
      <p:sp>
        <p:nvSpPr>
          <p:cNvPr id="4" name="Text Placeholder 3">
            <a:extLst>
              <a:ext uri="{FF2B5EF4-FFF2-40B4-BE49-F238E27FC236}">
                <a16:creationId xmlns:a16="http://schemas.microsoft.com/office/drawing/2014/main" id="{CC4C8352-7E3D-A451-C264-BBABB5B4AAFE}"/>
              </a:ext>
            </a:extLst>
          </p:cNvPr>
          <p:cNvSpPr>
            <a:spLocks noGrp="1"/>
          </p:cNvSpPr>
          <p:nvPr>
            <p:ph type="body" sz="quarter" idx="10"/>
          </p:nvPr>
        </p:nvSpPr>
        <p:spPr/>
        <p:txBody>
          <a:bodyPr/>
          <a:lstStyle/>
          <a:p>
            <a:r>
              <a:rPr lang="en-US"/>
              <a:t>NOAA Citizen science strategy (2021) </a:t>
            </a:r>
            <a:r>
              <a:rPr lang="en-US" sz="2800"/>
              <a:t>(</a:t>
            </a:r>
            <a:r>
              <a:rPr lang="en-US" sz="2800">
                <a:hlinkClick r:id="rId2"/>
              </a:rPr>
              <a:t>link</a:t>
            </a:r>
            <a:r>
              <a:rPr lang="en-US" sz="2800"/>
              <a:t>)</a:t>
            </a:r>
            <a:endParaRPr lang="da-DK"/>
          </a:p>
        </p:txBody>
      </p:sp>
      <p:grpSp>
        <p:nvGrpSpPr>
          <p:cNvPr id="7" name="Group 6">
            <a:extLst>
              <a:ext uri="{FF2B5EF4-FFF2-40B4-BE49-F238E27FC236}">
                <a16:creationId xmlns:a16="http://schemas.microsoft.com/office/drawing/2014/main" id="{61F74369-9F0B-BF6B-9AE3-81ACF049584F}"/>
              </a:ext>
            </a:extLst>
          </p:cNvPr>
          <p:cNvGrpSpPr/>
          <p:nvPr/>
        </p:nvGrpSpPr>
        <p:grpSpPr>
          <a:xfrm>
            <a:off x="5733483" y="1556010"/>
            <a:ext cx="4665044" cy="5301990"/>
            <a:chOff x="-322508" y="0"/>
            <a:chExt cx="5243759" cy="5959721"/>
          </a:xfrm>
        </p:grpSpPr>
        <p:pic>
          <p:nvPicPr>
            <p:cNvPr id="8" name="Picture 7">
              <a:hlinkClick r:id="rId3"/>
              <a:extLst>
                <a:ext uri="{FF2B5EF4-FFF2-40B4-BE49-F238E27FC236}">
                  <a16:creationId xmlns:a16="http://schemas.microsoft.com/office/drawing/2014/main" id="{C8A8E1D8-37D1-F303-C78C-225306D2F31D}"/>
                </a:ext>
              </a:extLst>
            </p:cNvPr>
            <p:cNvPicPr>
              <a:picLocks noChangeAspect="1"/>
            </p:cNvPicPr>
            <p:nvPr/>
          </p:nvPicPr>
          <p:blipFill>
            <a:blip r:embed="rId4"/>
            <a:stretch>
              <a:fillRect/>
            </a:stretch>
          </p:blipFill>
          <p:spPr>
            <a:xfrm>
              <a:off x="1" y="0"/>
              <a:ext cx="4921250" cy="5959721"/>
            </a:xfrm>
            <a:prstGeom prst="rect">
              <a:avLst/>
            </a:prstGeom>
          </p:spPr>
        </p:pic>
        <p:cxnSp>
          <p:nvCxnSpPr>
            <p:cNvPr id="9" name="Straight Arrow Connector 8">
              <a:extLst>
                <a:ext uri="{FF2B5EF4-FFF2-40B4-BE49-F238E27FC236}">
                  <a16:creationId xmlns:a16="http://schemas.microsoft.com/office/drawing/2014/main" id="{E8D32967-10D5-E6BE-49F8-76C91987B075}"/>
                </a:ext>
              </a:extLst>
            </p:cNvPr>
            <p:cNvCxnSpPr>
              <a:cxnSpLocks/>
            </p:cNvCxnSpPr>
            <p:nvPr/>
          </p:nvCxnSpPr>
          <p:spPr>
            <a:xfrm flipV="1">
              <a:off x="-322508" y="2033964"/>
              <a:ext cx="3198345" cy="1366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7303943-D94B-F595-ED47-EEDDD5197139}"/>
                </a:ext>
              </a:extLst>
            </p:cNvPr>
            <p:cNvSpPr txBox="1"/>
            <p:nvPr/>
          </p:nvSpPr>
          <p:spPr>
            <a:xfrm>
              <a:off x="2812269" y="1514985"/>
              <a:ext cx="2063750" cy="584775"/>
            </a:xfrm>
            <a:prstGeom prst="rect">
              <a:avLst/>
            </a:prstGeom>
            <a:noFill/>
          </p:spPr>
          <p:txBody>
            <a:bodyPr wrap="square" rtlCol="0">
              <a:spAutoFit/>
            </a:bodyPr>
            <a:lstStyle/>
            <a:p>
              <a:r>
                <a:rPr lang="en-US" sz="1600"/>
                <a:t>40 active NOAA projects</a:t>
              </a:r>
              <a:endParaRPr lang="da-DK" sz="1600"/>
            </a:p>
          </p:txBody>
        </p:sp>
      </p:grpSp>
      <p:pic>
        <p:nvPicPr>
          <p:cNvPr id="12" name="Picture 11">
            <a:hlinkClick r:id="rId5"/>
            <a:extLst>
              <a:ext uri="{FF2B5EF4-FFF2-40B4-BE49-F238E27FC236}">
                <a16:creationId xmlns:a16="http://schemas.microsoft.com/office/drawing/2014/main" id="{2CF5D731-D895-ECE3-2577-23842B6DD95D}"/>
              </a:ext>
            </a:extLst>
          </p:cNvPr>
          <p:cNvPicPr>
            <a:picLocks noChangeAspect="1"/>
          </p:cNvPicPr>
          <p:nvPr/>
        </p:nvPicPr>
        <p:blipFill>
          <a:blip r:embed="rId6"/>
          <a:stretch>
            <a:fillRect/>
          </a:stretch>
        </p:blipFill>
        <p:spPr>
          <a:xfrm>
            <a:off x="10152639" y="4559710"/>
            <a:ext cx="2039361" cy="1590155"/>
          </a:xfrm>
          <a:prstGeom prst="rect">
            <a:avLst/>
          </a:prstGeom>
        </p:spPr>
      </p:pic>
      <p:pic>
        <p:nvPicPr>
          <p:cNvPr id="18" name="Picture 17">
            <a:extLst>
              <a:ext uri="{FF2B5EF4-FFF2-40B4-BE49-F238E27FC236}">
                <a16:creationId xmlns:a16="http://schemas.microsoft.com/office/drawing/2014/main" id="{C1BC7EAE-4FC1-A65C-5D4E-868305A47DAA}"/>
              </a:ext>
            </a:extLst>
          </p:cNvPr>
          <p:cNvPicPr>
            <a:picLocks noChangeAspect="1"/>
          </p:cNvPicPr>
          <p:nvPr/>
        </p:nvPicPr>
        <p:blipFill>
          <a:blip r:embed="rId7"/>
          <a:stretch>
            <a:fillRect/>
          </a:stretch>
        </p:blipFill>
        <p:spPr>
          <a:xfrm>
            <a:off x="162005" y="1700090"/>
            <a:ext cx="3541152" cy="4119562"/>
          </a:xfrm>
          <a:prstGeom prst="rect">
            <a:avLst/>
          </a:prstGeom>
        </p:spPr>
      </p:pic>
      <p:pic>
        <p:nvPicPr>
          <p:cNvPr id="11" name="Picture 10">
            <a:hlinkClick r:id="rId2"/>
            <a:extLst>
              <a:ext uri="{FF2B5EF4-FFF2-40B4-BE49-F238E27FC236}">
                <a16:creationId xmlns:a16="http://schemas.microsoft.com/office/drawing/2014/main" id="{6725D6D7-7EED-C4A5-90A3-57B6D34FA37C}"/>
              </a:ext>
            </a:extLst>
          </p:cNvPr>
          <p:cNvPicPr>
            <a:picLocks noChangeAspect="1"/>
          </p:cNvPicPr>
          <p:nvPr/>
        </p:nvPicPr>
        <p:blipFill>
          <a:blip r:embed="rId8"/>
          <a:stretch>
            <a:fillRect/>
          </a:stretch>
        </p:blipFill>
        <p:spPr>
          <a:xfrm>
            <a:off x="2931067" y="2546832"/>
            <a:ext cx="2934390" cy="4311168"/>
          </a:xfrm>
          <a:prstGeom prst="rect">
            <a:avLst/>
          </a:prstGeom>
        </p:spPr>
      </p:pic>
      <p:cxnSp>
        <p:nvCxnSpPr>
          <p:cNvPr id="20" name="Straight Arrow Connector 19">
            <a:extLst>
              <a:ext uri="{FF2B5EF4-FFF2-40B4-BE49-F238E27FC236}">
                <a16:creationId xmlns:a16="http://schemas.microsoft.com/office/drawing/2014/main" id="{2B8BC5B9-1E57-CED3-47AD-F13A6E3CF01F}"/>
              </a:ext>
            </a:extLst>
          </p:cNvPr>
          <p:cNvCxnSpPr>
            <a:cxnSpLocks/>
          </p:cNvCxnSpPr>
          <p:nvPr/>
        </p:nvCxnSpPr>
        <p:spPr>
          <a:xfrm>
            <a:off x="2931067" y="1941096"/>
            <a:ext cx="33490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A9E5C63-DA2C-4B79-304E-CA0040D64282}"/>
              </a:ext>
            </a:extLst>
          </p:cNvPr>
          <p:cNvCxnSpPr>
            <a:cxnSpLocks/>
          </p:cNvCxnSpPr>
          <p:nvPr/>
        </p:nvCxnSpPr>
        <p:spPr>
          <a:xfrm>
            <a:off x="3305114" y="2175351"/>
            <a:ext cx="552985" cy="4038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5B17704-6B41-E4EB-AB09-35D6D3B366B4}"/>
              </a:ext>
            </a:extLst>
          </p:cNvPr>
          <p:cNvPicPr>
            <a:picLocks noChangeAspect="1"/>
          </p:cNvPicPr>
          <p:nvPr/>
        </p:nvPicPr>
        <p:blipFill>
          <a:blip r:embed="rId9"/>
          <a:stretch>
            <a:fillRect/>
          </a:stretch>
        </p:blipFill>
        <p:spPr>
          <a:xfrm>
            <a:off x="9517999" y="6149865"/>
            <a:ext cx="2674001" cy="708135"/>
          </a:xfrm>
          <a:prstGeom prst="rect">
            <a:avLst/>
          </a:prstGeom>
        </p:spPr>
      </p:pic>
      <p:sp>
        <p:nvSpPr>
          <p:cNvPr id="26" name="Arrow: Bent 25">
            <a:extLst>
              <a:ext uri="{FF2B5EF4-FFF2-40B4-BE49-F238E27FC236}">
                <a16:creationId xmlns:a16="http://schemas.microsoft.com/office/drawing/2014/main" id="{0E3CEE68-86CF-4F8D-B88F-E4255A3325C1}"/>
              </a:ext>
            </a:extLst>
          </p:cNvPr>
          <p:cNvSpPr/>
          <p:nvPr/>
        </p:nvSpPr>
        <p:spPr>
          <a:xfrm rot="16200000" flipH="1" flipV="1">
            <a:off x="9701673" y="3199277"/>
            <a:ext cx="1620662" cy="1835990"/>
          </a:xfrm>
          <a:prstGeom prst="bentArrow">
            <a:avLst>
              <a:gd name="adj1" fmla="val 4839"/>
              <a:gd name="adj2" fmla="val 9139"/>
              <a:gd name="adj3" fmla="val 13070"/>
              <a:gd name="adj4" fmla="val 636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 name="Text Placeholder 1">
            <a:extLst>
              <a:ext uri="{FF2B5EF4-FFF2-40B4-BE49-F238E27FC236}">
                <a16:creationId xmlns:a16="http://schemas.microsoft.com/office/drawing/2014/main" id="{99292129-F185-25F7-B9A4-4648F32288B4}"/>
              </a:ext>
            </a:extLst>
          </p:cNvPr>
          <p:cNvSpPr>
            <a:spLocks noGrp="1"/>
          </p:cNvSpPr>
          <p:nvPr>
            <p:ph type="body" sz="quarter" idx="12"/>
          </p:nvPr>
        </p:nvSpPr>
        <p:spPr>
          <a:xfrm>
            <a:off x="2546350" y="1608996"/>
            <a:ext cx="3474049" cy="810353"/>
          </a:xfrm>
        </p:spPr>
        <p:txBody>
          <a:bodyPr/>
          <a:lstStyle/>
          <a:p>
            <a:r>
              <a:rPr lang="en-US" sz="1600"/>
              <a:t>Act led to project platform</a:t>
            </a:r>
          </a:p>
          <a:p>
            <a:pPr>
              <a:lnSpc>
                <a:spcPct val="150000"/>
              </a:lnSpc>
            </a:pPr>
            <a:r>
              <a:rPr lang="en-US" sz="1600"/>
              <a:t>	and NOAA CS Strategy</a:t>
            </a:r>
            <a:endParaRPr lang="da-DK" sz="1600"/>
          </a:p>
        </p:txBody>
      </p:sp>
      <p:sp>
        <p:nvSpPr>
          <p:cNvPr id="28" name="TextBox 27">
            <a:extLst>
              <a:ext uri="{FF2B5EF4-FFF2-40B4-BE49-F238E27FC236}">
                <a16:creationId xmlns:a16="http://schemas.microsoft.com/office/drawing/2014/main" id="{91CDB83E-843E-7BE6-249B-C8F42DA1D1D5}"/>
              </a:ext>
            </a:extLst>
          </p:cNvPr>
          <p:cNvSpPr txBox="1"/>
          <p:nvPr/>
        </p:nvSpPr>
        <p:spPr>
          <a:xfrm>
            <a:off x="10651105" y="422817"/>
            <a:ext cx="1540895" cy="2554545"/>
          </a:xfrm>
          <a:prstGeom prst="rect">
            <a:avLst/>
          </a:prstGeom>
          <a:noFill/>
        </p:spPr>
        <p:txBody>
          <a:bodyPr wrap="square">
            <a:spAutoFit/>
          </a:bodyPr>
          <a:lstStyle/>
          <a:p>
            <a:r>
              <a:rPr lang="en-US" sz="1600"/>
              <a:t>In 2019: </a:t>
            </a:r>
          </a:p>
          <a:p>
            <a:r>
              <a:rPr lang="en-US" sz="1600"/>
              <a:t>→ 1.2 million volunteer hours</a:t>
            </a:r>
          </a:p>
          <a:p>
            <a:r>
              <a:rPr lang="en-US" sz="1600"/>
              <a:t>→ 0.55 million volunteers</a:t>
            </a:r>
          </a:p>
          <a:p>
            <a:r>
              <a:rPr lang="en-US" sz="1600"/>
              <a:t>→ 16 million observations for NOAA projects</a:t>
            </a:r>
            <a:endParaRPr lang="da-DK" sz="1600"/>
          </a:p>
        </p:txBody>
      </p:sp>
    </p:spTree>
    <p:extLst>
      <p:ext uri="{BB962C8B-B14F-4D97-AF65-F5344CB8AC3E}">
        <p14:creationId xmlns:p14="http://schemas.microsoft.com/office/powerpoint/2010/main" val="2822120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292129-F185-25F7-B9A4-4648F32288B4}"/>
              </a:ext>
            </a:extLst>
          </p:cNvPr>
          <p:cNvSpPr>
            <a:spLocks noGrp="1"/>
          </p:cNvSpPr>
          <p:nvPr>
            <p:ph type="body" sz="quarter" idx="12"/>
          </p:nvPr>
        </p:nvSpPr>
        <p:spPr>
          <a:xfrm>
            <a:off x="610603" y="1508124"/>
            <a:ext cx="4983747" cy="4890475"/>
          </a:xfrm>
        </p:spPr>
        <p:txBody>
          <a:bodyPr/>
          <a:lstStyle/>
          <a:p>
            <a:r>
              <a:rPr lang="en-US" b="1"/>
              <a:t>Goal 1: </a:t>
            </a:r>
            <a:r>
              <a:rPr lang="en-US"/>
              <a:t>Coordinate and Support Citizen Science Efforts across NOAA</a:t>
            </a:r>
          </a:p>
          <a:p>
            <a:r>
              <a:rPr lang="en-US" b="1"/>
              <a:t>Goal 2: </a:t>
            </a:r>
            <a:r>
              <a:rPr lang="en-US"/>
              <a:t>Expand integration of citizen science into agency mission activities as resources permit</a:t>
            </a:r>
          </a:p>
          <a:p>
            <a:r>
              <a:rPr lang="en-US" b="1"/>
              <a:t>Goal 3: </a:t>
            </a:r>
            <a:r>
              <a:rPr lang="en-US"/>
              <a:t>Promote Citizen Science Data Quality and Accessibility at NOAA</a:t>
            </a:r>
          </a:p>
          <a:p>
            <a:r>
              <a:rPr lang="en-US" b="1"/>
              <a:t>Goal 4: </a:t>
            </a:r>
            <a:r>
              <a:rPr lang="en-US"/>
              <a:t>Strengthen and Expand Partnerships to Advance Citizen Science</a:t>
            </a:r>
          </a:p>
          <a:p>
            <a:r>
              <a:rPr lang="en-US" b="1"/>
              <a:t>Goal 5: </a:t>
            </a:r>
            <a:r>
              <a:rPr lang="en-US"/>
              <a:t>Increase Workforce Proficiency for Appropriately Using Citizen Science</a:t>
            </a:r>
            <a:endParaRPr lang="da-DK"/>
          </a:p>
        </p:txBody>
      </p:sp>
      <p:sp>
        <p:nvSpPr>
          <p:cNvPr id="3" name="Text Placeholder 2">
            <a:extLst>
              <a:ext uri="{FF2B5EF4-FFF2-40B4-BE49-F238E27FC236}">
                <a16:creationId xmlns:a16="http://schemas.microsoft.com/office/drawing/2014/main" id="{E7601A28-E4C5-39AA-E0B6-A63F53B424D3}"/>
              </a:ext>
            </a:extLst>
          </p:cNvPr>
          <p:cNvSpPr>
            <a:spLocks noGrp="1"/>
          </p:cNvSpPr>
          <p:nvPr>
            <p:ph type="body" sz="quarter" idx="11"/>
          </p:nvPr>
        </p:nvSpPr>
        <p:spPr>
          <a:xfrm>
            <a:off x="614362" y="927101"/>
            <a:ext cx="10963275" cy="422275"/>
          </a:xfrm>
        </p:spPr>
        <p:txBody>
          <a:bodyPr/>
          <a:lstStyle/>
          <a:p>
            <a:r>
              <a:rPr lang="en-US"/>
              <a:t>Includes goals and objectives</a:t>
            </a:r>
            <a:endParaRPr lang="da-DK"/>
          </a:p>
        </p:txBody>
      </p:sp>
      <p:sp>
        <p:nvSpPr>
          <p:cNvPr id="4" name="Text Placeholder 3">
            <a:extLst>
              <a:ext uri="{FF2B5EF4-FFF2-40B4-BE49-F238E27FC236}">
                <a16:creationId xmlns:a16="http://schemas.microsoft.com/office/drawing/2014/main" id="{CC4C8352-7E3D-A451-C264-BBABB5B4AAFE}"/>
              </a:ext>
            </a:extLst>
          </p:cNvPr>
          <p:cNvSpPr>
            <a:spLocks noGrp="1"/>
          </p:cNvSpPr>
          <p:nvPr>
            <p:ph type="body" sz="quarter" idx="10"/>
          </p:nvPr>
        </p:nvSpPr>
        <p:spPr/>
        <p:txBody>
          <a:bodyPr/>
          <a:lstStyle/>
          <a:p>
            <a:r>
              <a:rPr lang="en-US"/>
              <a:t>NOAA Citizen science strategy</a:t>
            </a:r>
            <a:endParaRPr lang="da-DK"/>
          </a:p>
        </p:txBody>
      </p:sp>
      <p:pic>
        <p:nvPicPr>
          <p:cNvPr id="11" name="Picture 10">
            <a:hlinkClick r:id="rId2"/>
            <a:extLst>
              <a:ext uri="{FF2B5EF4-FFF2-40B4-BE49-F238E27FC236}">
                <a16:creationId xmlns:a16="http://schemas.microsoft.com/office/drawing/2014/main" id="{6725D6D7-7EED-C4A5-90A3-57B6D34FA37C}"/>
              </a:ext>
            </a:extLst>
          </p:cNvPr>
          <p:cNvPicPr>
            <a:picLocks noChangeAspect="1"/>
          </p:cNvPicPr>
          <p:nvPr/>
        </p:nvPicPr>
        <p:blipFill>
          <a:blip r:embed="rId3"/>
          <a:stretch>
            <a:fillRect/>
          </a:stretch>
        </p:blipFill>
        <p:spPr>
          <a:xfrm>
            <a:off x="9483831" y="1"/>
            <a:ext cx="2701322" cy="3968749"/>
          </a:xfrm>
          <a:prstGeom prst="rect">
            <a:avLst/>
          </a:prstGeom>
        </p:spPr>
      </p:pic>
      <p:pic>
        <p:nvPicPr>
          <p:cNvPr id="19" name="Picture 18">
            <a:extLst>
              <a:ext uri="{FF2B5EF4-FFF2-40B4-BE49-F238E27FC236}">
                <a16:creationId xmlns:a16="http://schemas.microsoft.com/office/drawing/2014/main" id="{C679B74E-9743-1B12-CCE1-7668DC74C651}"/>
              </a:ext>
            </a:extLst>
          </p:cNvPr>
          <p:cNvPicPr>
            <a:picLocks noChangeAspect="1"/>
          </p:cNvPicPr>
          <p:nvPr/>
        </p:nvPicPr>
        <p:blipFill>
          <a:blip r:embed="rId4"/>
          <a:stretch>
            <a:fillRect/>
          </a:stretch>
        </p:blipFill>
        <p:spPr>
          <a:xfrm>
            <a:off x="5771032" y="1508124"/>
            <a:ext cx="3533775" cy="4514850"/>
          </a:xfrm>
          <a:prstGeom prst="rect">
            <a:avLst/>
          </a:prstGeom>
        </p:spPr>
      </p:pic>
      <p:sp>
        <p:nvSpPr>
          <p:cNvPr id="20" name="Rectangle 19">
            <a:extLst>
              <a:ext uri="{FF2B5EF4-FFF2-40B4-BE49-F238E27FC236}">
                <a16:creationId xmlns:a16="http://schemas.microsoft.com/office/drawing/2014/main" id="{3A5D2540-F9D5-E095-E1D6-DE80A6F95505}"/>
              </a:ext>
            </a:extLst>
          </p:cNvPr>
          <p:cNvSpPr/>
          <p:nvPr/>
        </p:nvSpPr>
        <p:spPr>
          <a:xfrm>
            <a:off x="6864350" y="6223000"/>
            <a:ext cx="3181350" cy="422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Picture 14">
            <a:extLst>
              <a:ext uri="{FF2B5EF4-FFF2-40B4-BE49-F238E27FC236}">
                <a16:creationId xmlns:a16="http://schemas.microsoft.com/office/drawing/2014/main" id="{0EE7A091-559D-D3E3-9D35-C0A510CE90C7}"/>
              </a:ext>
            </a:extLst>
          </p:cNvPr>
          <p:cNvPicPr>
            <a:picLocks noChangeAspect="1"/>
          </p:cNvPicPr>
          <p:nvPr/>
        </p:nvPicPr>
        <p:blipFill rotWithShape="1">
          <a:blip r:embed="rId5"/>
          <a:srcRect l="1" r="1459"/>
          <a:stretch/>
        </p:blipFill>
        <p:spPr>
          <a:xfrm>
            <a:off x="9482660" y="3873500"/>
            <a:ext cx="2702494" cy="2984500"/>
          </a:xfrm>
          <a:prstGeom prst="rect">
            <a:avLst/>
          </a:prstGeom>
        </p:spPr>
      </p:pic>
    </p:spTree>
    <p:extLst>
      <p:ext uri="{BB962C8B-B14F-4D97-AF65-F5344CB8AC3E}">
        <p14:creationId xmlns:p14="http://schemas.microsoft.com/office/powerpoint/2010/main" val="1485053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601A28-E4C5-39AA-E0B6-A63F53B424D3}"/>
              </a:ext>
            </a:extLst>
          </p:cNvPr>
          <p:cNvSpPr>
            <a:spLocks noGrp="1"/>
          </p:cNvSpPr>
          <p:nvPr>
            <p:ph type="body" sz="quarter" idx="11"/>
          </p:nvPr>
        </p:nvSpPr>
        <p:spPr>
          <a:xfrm>
            <a:off x="614362" y="927101"/>
            <a:ext cx="10963275" cy="422275"/>
          </a:xfrm>
        </p:spPr>
        <p:txBody>
          <a:bodyPr/>
          <a:lstStyle/>
          <a:p>
            <a:r>
              <a:rPr lang="en-US"/>
              <a:t>Includes goals, objectives </a:t>
            </a:r>
            <a:r>
              <a:rPr lang="en-US" i="1"/>
              <a:t>and actions</a:t>
            </a:r>
            <a:endParaRPr lang="da-DK"/>
          </a:p>
        </p:txBody>
      </p:sp>
      <p:sp>
        <p:nvSpPr>
          <p:cNvPr id="4" name="Text Placeholder 3">
            <a:extLst>
              <a:ext uri="{FF2B5EF4-FFF2-40B4-BE49-F238E27FC236}">
                <a16:creationId xmlns:a16="http://schemas.microsoft.com/office/drawing/2014/main" id="{CC4C8352-7E3D-A451-C264-BBABB5B4AAFE}"/>
              </a:ext>
            </a:extLst>
          </p:cNvPr>
          <p:cNvSpPr>
            <a:spLocks noGrp="1"/>
          </p:cNvSpPr>
          <p:nvPr>
            <p:ph type="body" sz="quarter" idx="10"/>
          </p:nvPr>
        </p:nvSpPr>
        <p:spPr/>
        <p:txBody>
          <a:bodyPr/>
          <a:lstStyle/>
          <a:p>
            <a:r>
              <a:rPr lang="en-US" sz="2700"/>
              <a:t>NOAA Citizen science </a:t>
            </a:r>
            <a:r>
              <a:rPr lang="en-US" sz="2700" i="1"/>
              <a:t>action</a:t>
            </a:r>
            <a:r>
              <a:rPr lang="en-US" sz="2700"/>
              <a:t> </a:t>
            </a:r>
            <a:r>
              <a:rPr lang="en-US" sz="2700" i="1"/>
              <a:t>plan 2023-27</a:t>
            </a:r>
            <a:endParaRPr lang="da-DK" sz="2700" i="1"/>
          </a:p>
        </p:txBody>
      </p:sp>
      <p:sp>
        <p:nvSpPr>
          <p:cNvPr id="20" name="Rectangle 19">
            <a:extLst>
              <a:ext uri="{FF2B5EF4-FFF2-40B4-BE49-F238E27FC236}">
                <a16:creationId xmlns:a16="http://schemas.microsoft.com/office/drawing/2014/main" id="{3A5D2540-F9D5-E095-E1D6-DE80A6F95505}"/>
              </a:ext>
            </a:extLst>
          </p:cNvPr>
          <p:cNvSpPr/>
          <p:nvPr/>
        </p:nvSpPr>
        <p:spPr>
          <a:xfrm>
            <a:off x="6864350" y="6223000"/>
            <a:ext cx="4883150" cy="422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5">
            <a:hlinkClick r:id="rId2"/>
            <a:extLst>
              <a:ext uri="{FF2B5EF4-FFF2-40B4-BE49-F238E27FC236}">
                <a16:creationId xmlns:a16="http://schemas.microsoft.com/office/drawing/2014/main" id="{41B53EEC-906C-C8B3-EDFE-0C009FE31777}"/>
              </a:ext>
            </a:extLst>
          </p:cNvPr>
          <p:cNvPicPr>
            <a:picLocks noChangeAspect="1"/>
          </p:cNvPicPr>
          <p:nvPr/>
        </p:nvPicPr>
        <p:blipFill>
          <a:blip r:embed="rId3"/>
          <a:stretch>
            <a:fillRect/>
          </a:stretch>
        </p:blipFill>
        <p:spPr>
          <a:xfrm>
            <a:off x="9918700" y="0"/>
            <a:ext cx="2273300" cy="3417944"/>
          </a:xfrm>
          <a:prstGeom prst="rect">
            <a:avLst/>
          </a:prstGeom>
        </p:spPr>
      </p:pic>
      <p:pic>
        <p:nvPicPr>
          <p:cNvPr id="8" name="Picture 7">
            <a:extLst>
              <a:ext uri="{FF2B5EF4-FFF2-40B4-BE49-F238E27FC236}">
                <a16:creationId xmlns:a16="http://schemas.microsoft.com/office/drawing/2014/main" id="{5A4D9868-8000-F4F5-3B0F-F28BFBE0C3E2}"/>
              </a:ext>
            </a:extLst>
          </p:cNvPr>
          <p:cNvPicPr>
            <a:picLocks noChangeAspect="1"/>
          </p:cNvPicPr>
          <p:nvPr/>
        </p:nvPicPr>
        <p:blipFill rotWithShape="1">
          <a:blip r:embed="rId4"/>
          <a:srcRect l="1645" r="2656" b="5910"/>
          <a:stretch/>
        </p:blipFill>
        <p:spPr>
          <a:xfrm>
            <a:off x="7389015" y="3540518"/>
            <a:ext cx="3130550" cy="1097767"/>
          </a:xfrm>
          <a:prstGeom prst="rect">
            <a:avLst/>
          </a:prstGeom>
          <a:ln>
            <a:solidFill>
              <a:srgbClr val="548235"/>
            </a:solidFill>
          </a:ln>
        </p:spPr>
      </p:pic>
      <p:pic>
        <p:nvPicPr>
          <p:cNvPr id="10" name="Picture 9">
            <a:extLst>
              <a:ext uri="{FF2B5EF4-FFF2-40B4-BE49-F238E27FC236}">
                <a16:creationId xmlns:a16="http://schemas.microsoft.com/office/drawing/2014/main" id="{277C6627-CFE3-9E5B-B1A6-5E9E8F2613F0}"/>
              </a:ext>
            </a:extLst>
          </p:cNvPr>
          <p:cNvPicPr>
            <a:picLocks noChangeAspect="1"/>
          </p:cNvPicPr>
          <p:nvPr/>
        </p:nvPicPr>
        <p:blipFill>
          <a:blip r:embed="rId5"/>
          <a:stretch>
            <a:fillRect/>
          </a:stretch>
        </p:blipFill>
        <p:spPr>
          <a:xfrm>
            <a:off x="-8950" y="1708151"/>
            <a:ext cx="3925698" cy="4881958"/>
          </a:xfrm>
          <a:prstGeom prst="rect">
            <a:avLst/>
          </a:prstGeom>
        </p:spPr>
      </p:pic>
      <p:pic>
        <p:nvPicPr>
          <p:cNvPr id="14" name="Picture 13">
            <a:extLst>
              <a:ext uri="{FF2B5EF4-FFF2-40B4-BE49-F238E27FC236}">
                <a16:creationId xmlns:a16="http://schemas.microsoft.com/office/drawing/2014/main" id="{0CA0BCC4-B857-5A28-90DB-DFB0E59C5262}"/>
              </a:ext>
            </a:extLst>
          </p:cNvPr>
          <p:cNvPicPr>
            <a:picLocks noChangeAspect="1"/>
          </p:cNvPicPr>
          <p:nvPr/>
        </p:nvPicPr>
        <p:blipFill>
          <a:blip r:embed="rId6"/>
          <a:stretch>
            <a:fillRect/>
          </a:stretch>
        </p:blipFill>
        <p:spPr>
          <a:xfrm>
            <a:off x="3924300" y="1637506"/>
            <a:ext cx="3333750" cy="5139531"/>
          </a:xfrm>
          <a:prstGeom prst="rect">
            <a:avLst/>
          </a:prstGeom>
        </p:spPr>
      </p:pic>
      <p:pic>
        <p:nvPicPr>
          <p:cNvPr id="17" name="Picture 16">
            <a:extLst>
              <a:ext uri="{FF2B5EF4-FFF2-40B4-BE49-F238E27FC236}">
                <a16:creationId xmlns:a16="http://schemas.microsoft.com/office/drawing/2014/main" id="{7DCCAC16-45C0-7967-D53E-D2F8AA4D7531}"/>
              </a:ext>
            </a:extLst>
          </p:cNvPr>
          <p:cNvPicPr>
            <a:picLocks noChangeAspect="1"/>
          </p:cNvPicPr>
          <p:nvPr/>
        </p:nvPicPr>
        <p:blipFill>
          <a:blip r:embed="rId7"/>
          <a:stretch>
            <a:fillRect/>
          </a:stretch>
        </p:blipFill>
        <p:spPr>
          <a:xfrm>
            <a:off x="7265602" y="4800601"/>
            <a:ext cx="3377377" cy="2016125"/>
          </a:xfrm>
          <a:prstGeom prst="rect">
            <a:avLst/>
          </a:prstGeom>
        </p:spPr>
      </p:pic>
      <p:sp>
        <p:nvSpPr>
          <p:cNvPr id="22" name="TextBox 21">
            <a:extLst>
              <a:ext uri="{FF2B5EF4-FFF2-40B4-BE49-F238E27FC236}">
                <a16:creationId xmlns:a16="http://schemas.microsoft.com/office/drawing/2014/main" id="{42EABEEC-2C0A-09B7-5872-E603E21526C9}"/>
              </a:ext>
            </a:extLst>
          </p:cNvPr>
          <p:cNvSpPr txBox="1"/>
          <p:nvPr/>
        </p:nvSpPr>
        <p:spPr>
          <a:xfrm>
            <a:off x="7772400" y="1248669"/>
            <a:ext cx="1898650" cy="2031325"/>
          </a:xfrm>
          <a:prstGeom prst="rect">
            <a:avLst/>
          </a:prstGeom>
          <a:noFill/>
          <a:ln w="19050">
            <a:solidFill>
              <a:srgbClr val="FAA001"/>
            </a:solidFill>
          </a:ln>
        </p:spPr>
        <p:txBody>
          <a:bodyPr wrap="square" rtlCol="0">
            <a:spAutoFit/>
          </a:bodyPr>
          <a:lstStyle/>
          <a:p>
            <a:r>
              <a:rPr lang="en-US"/>
              <a:t>Connecting top-down (Act &amp; Strategy) with bottom-up (existing individual projects)</a:t>
            </a:r>
            <a:endParaRPr lang="da-DK"/>
          </a:p>
        </p:txBody>
      </p:sp>
    </p:spTree>
    <p:extLst>
      <p:ext uri="{BB962C8B-B14F-4D97-AF65-F5344CB8AC3E}">
        <p14:creationId xmlns:p14="http://schemas.microsoft.com/office/powerpoint/2010/main" val="3271300449"/>
      </p:ext>
    </p:extLst>
  </p:cSld>
  <p:clrMapOvr>
    <a:masterClrMapping/>
  </p:clrMapOvr>
</p:sld>
</file>

<file path=ppt/theme/theme1.xml><?xml version="1.0" encoding="utf-8"?>
<a:theme xmlns:a="http://schemas.openxmlformats.org/drawingml/2006/main" name="Tema di Office">
  <a:themeElements>
    <a:clrScheme name="TIME4CS">
      <a:dk1>
        <a:srgbClr val="1F3643"/>
      </a:dk1>
      <a:lt1>
        <a:srgbClr val="FFFFFF"/>
      </a:lt1>
      <a:dk2>
        <a:srgbClr val="1E3744"/>
      </a:dk2>
      <a:lt2>
        <a:srgbClr val="E7E6E6"/>
      </a:lt2>
      <a:accent1>
        <a:srgbClr val="83B801"/>
      </a:accent1>
      <a:accent2>
        <a:srgbClr val="FAA001"/>
      </a:accent2>
      <a:accent3>
        <a:srgbClr val="1BAAE4"/>
      </a:accent3>
      <a:accent4>
        <a:srgbClr val="83B801"/>
      </a:accent4>
      <a:accent5>
        <a:srgbClr val="FAA001"/>
      </a:accent5>
      <a:accent6>
        <a:srgbClr val="1BAAE4"/>
      </a:accent6>
      <a:hlink>
        <a:srgbClr val="0563C1"/>
      </a:hlink>
      <a:folHlink>
        <a:srgbClr val="954F72"/>
      </a:folHlink>
    </a:clrScheme>
    <a:fontScheme name="TIME4CS">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4f42352-3182-481c-87ea-4ab76f0f3a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FA6A795B3264D4F859ECB954B11F065" ma:contentTypeVersion="17" ma:contentTypeDescription="Opret et nyt dokument." ma:contentTypeScope="" ma:versionID="1d02c2e5e5aa83608a4ca7312cfcdb35">
  <xsd:schema xmlns:xsd="http://www.w3.org/2001/XMLSchema" xmlns:xs="http://www.w3.org/2001/XMLSchema" xmlns:p="http://schemas.microsoft.com/office/2006/metadata/properties" xmlns:ns3="84f42352-3182-481c-87ea-4ab76f0f3ad6" xmlns:ns4="fce77e05-e53d-40e3-924c-010633414056" targetNamespace="http://schemas.microsoft.com/office/2006/metadata/properties" ma:root="true" ma:fieldsID="69bfa17b2882cf8b001500f2e5474ec6" ns3:_="" ns4:_="">
    <xsd:import namespace="84f42352-3182-481c-87ea-4ab76f0f3ad6"/>
    <xsd:import namespace="fce77e05-e53d-40e3-924c-0106334140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42352-3182-481c-87ea-4ab76f0f3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e77e05-e53d-40e3-924c-010633414056"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SharingHintHash" ma:index="14"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419452-AC37-41FC-B619-4202529B0920}">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fce77e05-e53d-40e3-924c-010633414056"/>
    <ds:schemaRef ds:uri="http://schemas.microsoft.com/office/2006/documentManagement/types"/>
    <ds:schemaRef ds:uri="84f42352-3182-481c-87ea-4ab76f0f3ad6"/>
    <ds:schemaRef ds:uri="http://www.w3.org/XML/1998/namespace"/>
    <ds:schemaRef ds:uri="http://purl.org/dc/dcmitype/"/>
  </ds:schemaRefs>
</ds:datastoreItem>
</file>

<file path=customXml/itemProps2.xml><?xml version="1.0" encoding="utf-8"?>
<ds:datastoreItem xmlns:ds="http://schemas.openxmlformats.org/officeDocument/2006/customXml" ds:itemID="{D8999148-6DB2-4E3C-8CC9-F1072FB660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42352-3182-481c-87ea-4ab76f0f3ad6"/>
    <ds:schemaRef ds:uri="fce77e05-e53d-40e3-924c-010633414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A62933-A281-4F9D-8A1D-6D07E2E22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2406</TotalTime>
  <Words>4133</Words>
  <Application>Microsoft Office PowerPoint</Application>
  <PresentationFormat>Widescreen</PresentationFormat>
  <Paragraphs>303</Paragraphs>
  <Slides>49</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49</vt:i4>
      </vt:variant>
    </vt:vector>
  </HeadingPairs>
  <TitlesOfParts>
    <vt:vector size="63" baseType="lpstr">
      <vt:lpstr>Arial</vt:lpstr>
      <vt:lpstr>Arial,Sans-Serif</vt:lpstr>
      <vt:lpstr>AU Passata</vt:lpstr>
      <vt:lpstr>AU Passata Light</vt:lpstr>
      <vt:lpstr>AU Peto</vt:lpstr>
      <vt:lpstr>Calibri</vt:lpstr>
      <vt:lpstr>Georgia</vt:lpstr>
      <vt:lpstr>Montserrat Light</vt:lpstr>
      <vt:lpstr>Montserrat Medium</vt:lpstr>
      <vt:lpstr>Montserrat SemiBold</vt:lpstr>
      <vt:lpstr>Wingdings 3</vt:lpstr>
      <vt:lpstr>Tema di Office</vt:lpstr>
      <vt:lpstr>AU 16:9</vt:lpstr>
      <vt:lpstr>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Iasillo</dc:creator>
  <cp:lastModifiedBy>Gitte Kragh</cp:lastModifiedBy>
  <cp:revision>23</cp:revision>
  <cp:lastPrinted>2023-10-02T10:31:55Z</cp:lastPrinted>
  <dcterms:created xsi:type="dcterms:W3CDTF">2021-03-09T15:15:59Z</dcterms:created>
  <dcterms:modified xsi:type="dcterms:W3CDTF">2023-12-21T17:41:04Z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0x010100BFA6A795B3264D4F859ECB954B11F065</vt:lpwstr>
  </property>
</Properties>
</file>